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75" r:id="rId3"/>
    <p:sldId id="280" r:id="rId4"/>
    <p:sldId id="281" r:id="rId5"/>
    <p:sldId id="257" r:id="rId6"/>
    <p:sldId id="282" r:id="rId7"/>
    <p:sldId id="258" r:id="rId8"/>
    <p:sldId id="259" r:id="rId9"/>
    <p:sldId id="260" r:id="rId10"/>
    <p:sldId id="261" r:id="rId11"/>
    <p:sldId id="263" r:id="rId12"/>
    <p:sldId id="288" r:id="rId13"/>
    <p:sldId id="262" r:id="rId14"/>
    <p:sldId id="268" r:id="rId15"/>
    <p:sldId id="264" r:id="rId16"/>
    <p:sldId id="265" r:id="rId17"/>
    <p:sldId id="266" r:id="rId18"/>
    <p:sldId id="267" r:id="rId19"/>
    <p:sldId id="269" r:id="rId20"/>
    <p:sldId id="270" r:id="rId21"/>
    <p:sldId id="271" r:id="rId22"/>
    <p:sldId id="272" r:id="rId23"/>
    <p:sldId id="276" r:id="rId24"/>
    <p:sldId id="277" r:id="rId25"/>
    <p:sldId id="278" r:id="rId26"/>
    <p:sldId id="279" r:id="rId27"/>
    <p:sldId id="283" r:id="rId28"/>
    <p:sldId id="284" r:id="rId29"/>
    <p:sldId id="285" r:id="rId30"/>
    <p:sldId id="286" r:id="rId31"/>
    <p:sldId id="287" r:id="rId32"/>
    <p:sldId id="273" r:id="rId33"/>
    <p:sldId id="274"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4278" autoAdjust="0"/>
  </p:normalViewPr>
  <p:slideViewPr>
    <p:cSldViewPr snapToGrid="0">
      <p:cViewPr>
        <p:scale>
          <a:sx n="100" d="100"/>
          <a:sy n="100" d="100"/>
        </p:scale>
        <p:origin x="3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E0A669-34A5-43C7-8B78-6C28713EB4DB}" type="datetimeFigureOut">
              <a:rPr lang="zh-CN" altLang="en-US" smtClean="0"/>
              <a:t>2020/11/30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52377-AA5F-4AC3-ACF9-DC2B0C327DC0}" type="slidenum">
              <a:rPr lang="zh-CN" altLang="en-US" smtClean="0"/>
              <a:t>‹#›</a:t>
            </a:fld>
            <a:endParaRPr lang="zh-CN" altLang="en-US"/>
          </a:p>
        </p:txBody>
      </p:sp>
    </p:spTree>
    <p:extLst>
      <p:ext uri="{BB962C8B-B14F-4D97-AF65-F5344CB8AC3E}">
        <p14:creationId xmlns:p14="http://schemas.microsoft.com/office/powerpoint/2010/main" val="3352550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000" dirty="0"/>
              <a:t>Hello everyone, welcome to the tutorial of Learned Image and Video Compression with Deep Neural Networks. The organizers of this tutorial are Prof. Dong Xu at the University of Sydney, Australia, the assistant prof. Guo Lu from the Beijing Institute of Technology, China, and me Ren Yang a PhD student at the computer vision lab of ETH Zurich, Switzerland, and my advisor Dr. Radu </a:t>
            </a:r>
            <a:r>
              <a:rPr lang="en-US" altLang="zh-CN" sz="2000" dirty="0" err="1"/>
              <a:t>Timofte</a:t>
            </a:r>
            <a:r>
              <a:rPr lang="en-US" altLang="zh-CN" sz="2000" dirty="0"/>
              <a:t>, who is a lecturer and group leader of our lab. </a:t>
            </a:r>
          </a:p>
          <a:p>
            <a:endParaRPr lang="zh-CN" altLang="en-US" sz="2000"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1</a:t>
            </a:fld>
            <a:endParaRPr lang="zh-CN" altLang="en-US"/>
          </a:p>
        </p:txBody>
      </p:sp>
    </p:spTree>
    <p:extLst>
      <p:ext uri="{BB962C8B-B14F-4D97-AF65-F5344CB8AC3E}">
        <p14:creationId xmlns:p14="http://schemas.microsoft.com/office/powerpoint/2010/main" val="21743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Almost at the same time, another autoregressive model was proposed by Lee et al., which has similar idea to the previous method (there’s an unseen area), but models the </a:t>
            </a:r>
            <a:r>
              <a:rPr lang="en-US" altLang="zh-CN" dirty="0" err="1"/>
              <a:t>pmf</a:t>
            </a:r>
            <a:r>
              <a:rPr lang="en-US" altLang="zh-CN" dirty="0"/>
              <a:t> of each channel with the same sigma and mu.</a:t>
            </a:r>
          </a:p>
          <a:p>
            <a:endParaRPr lang="en-US" altLang="zh-CN" dirty="0"/>
          </a:p>
          <a:p>
            <a:r>
              <a:rPr lang="en-US" altLang="zh-CN" dirty="0"/>
              <a:t>These are the popular CNN-based methods for learned compression. In the following, I will introduce some alternative strategies proposed in recent works.</a:t>
            </a:r>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11</a:t>
            </a:fld>
            <a:endParaRPr lang="zh-CN" altLang="en-US"/>
          </a:p>
        </p:txBody>
      </p:sp>
    </p:spTree>
    <p:extLst>
      <p:ext uri="{BB962C8B-B14F-4D97-AF65-F5344CB8AC3E}">
        <p14:creationId xmlns:p14="http://schemas.microsoft.com/office/powerpoint/2010/main" val="3825060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12</a:t>
            </a:fld>
            <a:endParaRPr lang="zh-CN" altLang="en-US"/>
          </a:p>
        </p:txBody>
      </p:sp>
    </p:spTree>
    <p:extLst>
      <p:ext uri="{BB962C8B-B14F-4D97-AF65-F5344CB8AC3E}">
        <p14:creationId xmlns:p14="http://schemas.microsoft.com/office/powerpoint/2010/main" val="157060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first one is another way of differentiable quantization. They quantize values to the given centers c1 to </a:t>
            </a:r>
            <a:r>
              <a:rPr lang="en-US" altLang="zh-CN" dirty="0" err="1"/>
              <a:t>cL.</a:t>
            </a:r>
            <a:r>
              <a:rPr lang="en-US" altLang="zh-CN" dirty="0"/>
              <a:t> In inference, the values are assigned to its nearest center as the quantized value. When training, they adopt a soft quantization method, which is expressed as this. Besides, they use a smart trick, i.e., use the actual quantized value in forward computation, but uses the gradient of the soft quantization in back propagation. The second is to learn an important map to flexibly allocate bit-rates, e.g., the </a:t>
            </a:r>
            <a:r>
              <a:rPr lang="en-US" altLang="zh-CN" dirty="0" err="1"/>
              <a:t>latents</a:t>
            </a:r>
            <a:r>
              <a:rPr lang="en-US" altLang="zh-CN" dirty="0"/>
              <a:t> for background can have fewer channels, and that for edges and complex textures may have more channels. This important map is learned to decide how many channels should be kept and how many should be discarded. </a:t>
            </a:r>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13</a:t>
            </a:fld>
            <a:endParaRPr lang="zh-CN" altLang="en-US"/>
          </a:p>
        </p:txBody>
      </p:sp>
    </p:spTree>
    <p:extLst>
      <p:ext uri="{BB962C8B-B14F-4D97-AF65-F5344CB8AC3E}">
        <p14:creationId xmlns:p14="http://schemas.microsoft.com/office/powerpoint/2010/main" val="1883090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Then, Cheng et al., proposed the GMM entropy model, which models the distribution more flexibly via the gaussian mixture model.</a:t>
            </a:r>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14</a:t>
            </a:fld>
            <a:endParaRPr lang="zh-CN" altLang="en-US"/>
          </a:p>
        </p:txBody>
      </p:sp>
    </p:spTree>
    <p:extLst>
      <p:ext uri="{BB962C8B-B14F-4D97-AF65-F5344CB8AC3E}">
        <p14:creationId xmlns:p14="http://schemas.microsoft.com/office/powerpoint/2010/main" val="3521157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Most recently, the coarse-to-fine entropy model is proposed. It employs 3 hierarchical layers, the third layer provides the estimated distribution of the second layer, and the second layer further provides that for the first layer. </a:t>
            </a:r>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15</a:t>
            </a:fld>
            <a:endParaRPr lang="zh-CN" altLang="en-US"/>
          </a:p>
        </p:txBody>
      </p:sp>
    </p:spTree>
    <p:extLst>
      <p:ext uri="{BB962C8B-B14F-4D97-AF65-F5344CB8AC3E}">
        <p14:creationId xmlns:p14="http://schemas.microsoft.com/office/powerpoint/2010/main" val="2488158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These are the rate-distortion performances compared with the latest traditional codes BPG 444. It can be seen that the auto-regressive and the coarse-to-fine models outperform BPG. However, things may be different on another dataset. On </a:t>
            </a:r>
            <a:r>
              <a:rPr lang="en-US" altLang="zh-CN" dirty="0" err="1"/>
              <a:t>Tecnick</a:t>
            </a:r>
            <a:r>
              <a:rPr lang="en-US" altLang="zh-CN" dirty="0"/>
              <a:t>, only the coarse-to-fine beats BPG. This may be because the generalization capability of learned methods are not as good as the traditional methods, since the learned methods may depend on training data. </a:t>
            </a:r>
          </a:p>
          <a:p>
            <a:r>
              <a:rPr lang="en-US" altLang="zh-CN" dirty="0"/>
              <a:t>In above methods,  each operating point needs to train one model, so many models need to be trained to achieve various bit-rates. In the following, we will introduce how to achieve variable bit-rates with one model.</a:t>
            </a:r>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16</a:t>
            </a:fld>
            <a:endParaRPr lang="zh-CN" altLang="en-US"/>
          </a:p>
        </p:txBody>
      </p:sp>
    </p:spTree>
    <p:extLst>
      <p:ext uri="{BB962C8B-B14F-4D97-AF65-F5344CB8AC3E}">
        <p14:creationId xmlns:p14="http://schemas.microsoft.com/office/powerpoint/2010/main" val="811045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first way is </a:t>
            </a:r>
            <a:r>
              <a:rPr lang="en-US" altLang="zh-CN"/>
              <a:t>to utilize the </a:t>
            </a:r>
            <a:r>
              <a:rPr lang="en-US" altLang="zh-CN" dirty="0"/>
              <a:t>recurrent neural network </a:t>
            </a:r>
            <a:r>
              <a:rPr lang="en-US" altLang="zh-CN"/>
              <a:t>based auto-encoder. </a:t>
            </a:r>
            <a:r>
              <a:rPr lang="en-US" altLang="zh-CN" dirty="0"/>
              <a:t>The basic idea is recurrently compressing the residuals, e.g., after the 1</a:t>
            </a:r>
            <a:r>
              <a:rPr lang="en-US" altLang="zh-CN" baseline="30000" dirty="0"/>
              <a:t>st</a:t>
            </a:r>
            <a:r>
              <a:rPr lang="en-US" altLang="zh-CN" dirty="0"/>
              <a:t> </a:t>
            </a:r>
            <a:r>
              <a:rPr lang="en-US" altLang="zh-CN" dirty="0" err="1"/>
              <a:t>iter</a:t>
            </a:r>
            <a:r>
              <a:rPr lang="en-US" altLang="zh-CN" dirty="0"/>
              <a:t>, we can obtain a residual, and this residual is compressed in the 2</a:t>
            </a:r>
            <a:r>
              <a:rPr lang="en-US" altLang="zh-CN" baseline="30000" dirty="0"/>
              <a:t>nd</a:t>
            </a:r>
            <a:r>
              <a:rPr lang="en-US" altLang="zh-CN" dirty="0"/>
              <a:t> </a:t>
            </a:r>
            <a:r>
              <a:rPr lang="en-US" altLang="zh-CN" dirty="0" err="1"/>
              <a:t>iter</a:t>
            </a:r>
            <a:r>
              <a:rPr lang="en-US" altLang="zh-CN" dirty="0"/>
              <a:t>, and then the residual is further compressed in the 3</a:t>
            </a:r>
            <a:r>
              <a:rPr lang="en-US" altLang="zh-CN" baseline="30000" dirty="0"/>
              <a:t>rd</a:t>
            </a:r>
            <a:r>
              <a:rPr lang="en-US" altLang="zh-CN" dirty="0"/>
              <a:t> </a:t>
            </a:r>
            <a:r>
              <a:rPr lang="en-US" altLang="zh-CN" dirty="0" err="1"/>
              <a:t>iter</a:t>
            </a:r>
            <a:r>
              <a:rPr lang="en-US" altLang="zh-CN" dirty="0"/>
              <a:t>, and so on. In the shown framework, the target bit-rate is 16 bits for the input path, then stop at the 4-th </a:t>
            </a:r>
            <a:r>
              <a:rPr lang="en-US" altLang="zh-CN" dirty="0" err="1"/>
              <a:t>iter</a:t>
            </a:r>
            <a:r>
              <a:rPr lang="en-US" altLang="zh-CN" dirty="0"/>
              <a:t>. There is an improved version, with deeper encoder and decoder, i.e., 3 RNN cells in the </a:t>
            </a:r>
            <a:r>
              <a:rPr lang="en-US" altLang="zh-CN" dirty="0" err="1"/>
              <a:t>encoeder</a:t>
            </a:r>
            <a:r>
              <a:rPr lang="en-US" altLang="zh-CN" dirty="0"/>
              <a:t> and 4 RNN cells in the decoder.</a:t>
            </a:r>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17</a:t>
            </a:fld>
            <a:endParaRPr lang="zh-CN" altLang="en-US"/>
          </a:p>
        </p:txBody>
      </p:sp>
    </p:spTree>
    <p:extLst>
      <p:ext uri="{BB962C8B-B14F-4D97-AF65-F5344CB8AC3E}">
        <p14:creationId xmlns:p14="http://schemas.microsoft.com/office/powerpoint/2010/main" val="3259524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18</a:t>
            </a:fld>
            <a:endParaRPr lang="zh-CN" altLang="en-US"/>
          </a:p>
        </p:txBody>
      </p:sp>
    </p:spTree>
    <p:extLst>
      <p:ext uri="{BB962C8B-B14F-4D97-AF65-F5344CB8AC3E}">
        <p14:creationId xmlns:p14="http://schemas.microsoft.com/office/powerpoint/2010/main" val="3419262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Another way to achieve variable bit-rates is the conditional auto-encoder. In the normal loss function, lambda is used to balance the rate and distortion terms. In the conditional auto-encoder,  they input lambda into the auto-encoder, and therefore the auto-encoder is able to generate the expected bit-rate according the lambda. This way, the loss is the sum of all possible lambdas to optimize all possible operational points. To make it more flexible, they also quantize the </a:t>
            </a:r>
            <a:r>
              <a:rPr lang="en-US" altLang="zh-CN" dirty="0" err="1"/>
              <a:t>latents</a:t>
            </a:r>
            <a:r>
              <a:rPr lang="en-US" altLang="zh-CN" dirty="0"/>
              <a:t> with variable steps, 0.5 to 2, larger step leads to lower bit-rate. The final loss is the sum (or expectation) among all lambdas and deltas. This figure shows the results, note that all these curves are achieves via one pre-trained model.</a:t>
            </a:r>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19</a:t>
            </a:fld>
            <a:endParaRPr lang="zh-CN" altLang="en-US"/>
          </a:p>
        </p:txBody>
      </p:sp>
    </p:spTree>
    <p:extLst>
      <p:ext uri="{BB962C8B-B14F-4D97-AF65-F5344CB8AC3E}">
        <p14:creationId xmlns:p14="http://schemas.microsoft.com/office/powerpoint/2010/main" val="2062219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is the comparison with previous methods. It can be seen that the variable rate method has comparable performance with previous methods. However, previous methods learn a model for each point. This method uses one model for all points.</a:t>
            </a:r>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20</a:t>
            </a:fld>
            <a:endParaRPr lang="zh-CN" altLang="en-US"/>
          </a:p>
        </p:txBody>
      </p:sp>
    </p:spTree>
    <p:extLst>
      <p:ext uri="{BB962C8B-B14F-4D97-AF65-F5344CB8AC3E}">
        <p14:creationId xmlns:p14="http://schemas.microsoft.com/office/powerpoint/2010/main" val="619683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first part is about the learned image compression, will be presented by me and Dr. Radu </a:t>
            </a:r>
            <a:r>
              <a:rPr lang="en-US" altLang="zh-CN" dirty="0" err="1"/>
              <a:t>Timofte</a:t>
            </a:r>
            <a:r>
              <a:rPr lang="en-US" altLang="zh-CN" dirty="0"/>
              <a:t>.</a:t>
            </a:r>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2</a:t>
            </a:fld>
            <a:endParaRPr lang="zh-CN" altLang="en-US"/>
          </a:p>
        </p:txBody>
      </p:sp>
    </p:spTree>
    <p:extLst>
      <p:ext uri="{BB962C8B-B14F-4D97-AF65-F5344CB8AC3E}">
        <p14:creationId xmlns:p14="http://schemas.microsoft.com/office/powerpoint/2010/main" val="88783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last method is an invertible auto-encoder. In all above methods, the auto-encoders are not invertible, i.e., even without quantization, the output cannot be lossless. In this method, they use a wavelet-like network, which is invertible like DCT and DWT. If we</a:t>
            </a:r>
            <a:r>
              <a:rPr lang="zh-CN" altLang="en-US" dirty="0"/>
              <a:t> </a:t>
            </a:r>
            <a:r>
              <a:rPr lang="en-US" altLang="zh-CN" dirty="0"/>
              <a:t>use</a:t>
            </a:r>
            <a:r>
              <a:rPr lang="zh-CN" altLang="en-US" dirty="0"/>
              <a:t> </a:t>
            </a:r>
            <a:r>
              <a:rPr lang="en-US" altLang="zh-CN" dirty="0"/>
              <a:t>the</a:t>
            </a:r>
            <a:r>
              <a:rPr lang="zh-CN" altLang="en-US" dirty="0"/>
              <a:t> </a:t>
            </a:r>
            <a:r>
              <a:rPr lang="en-US" altLang="zh-CN" dirty="0"/>
              <a:t>same</a:t>
            </a:r>
            <a:r>
              <a:rPr lang="zh-CN" altLang="en-US" dirty="0"/>
              <a:t> </a:t>
            </a:r>
            <a:r>
              <a:rPr lang="en-US" altLang="zh-CN" dirty="0"/>
              <a:t>P1 U1 in both encoder and decoder sides, it ensures that the networks are invertible. This way, the quality loss only comes from quantization. If we quantize the </a:t>
            </a:r>
            <a:r>
              <a:rPr lang="en-US" altLang="zh-CN" dirty="0" err="1"/>
              <a:t>latents</a:t>
            </a:r>
            <a:r>
              <a:rPr lang="en-US" altLang="zh-CN" dirty="0"/>
              <a:t> with large step, the bit-rate will be lower. If we do not quantize it, it will be lossless. Therefore, this framework is able to achieve variable bit-rates and even lossless compression via one framework and (or) one trained model. In practice, they use the 2D split network to transform the image and compress in the zigzag order. </a:t>
            </a:r>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21</a:t>
            </a:fld>
            <a:endParaRPr lang="zh-CN" altLang="en-US"/>
          </a:p>
        </p:txBody>
      </p:sp>
    </p:spTree>
    <p:extLst>
      <p:ext uri="{BB962C8B-B14F-4D97-AF65-F5344CB8AC3E}">
        <p14:creationId xmlns:p14="http://schemas.microsoft.com/office/powerpoint/2010/main" val="2782847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curve</a:t>
            </a:r>
            <a:r>
              <a:rPr lang="zh-CN" altLang="en-US" dirty="0"/>
              <a:t> </a:t>
            </a:r>
            <a:r>
              <a:rPr lang="en-US" altLang="zh-CN" dirty="0"/>
              <a:t>with</a:t>
            </a:r>
            <a:r>
              <a:rPr lang="zh-CN" altLang="en-US" dirty="0"/>
              <a:t> </a:t>
            </a:r>
            <a:r>
              <a:rPr lang="en-US" altLang="zh-CN" dirty="0"/>
              <a:t>rectangular points is result of training different models for different points, and this curve all the rectangular points are obtained by training only one model. Furthermore, they can achieve lossy and lossless even with one model. </a:t>
            </a:r>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22</a:t>
            </a:fld>
            <a:endParaRPr lang="zh-CN" altLang="en-US"/>
          </a:p>
        </p:txBody>
      </p:sp>
    </p:spTree>
    <p:extLst>
      <p:ext uri="{BB962C8B-B14F-4D97-AF65-F5344CB8AC3E}">
        <p14:creationId xmlns:p14="http://schemas.microsoft.com/office/powerpoint/2010/main" val="929330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23</a:t>
            </a:fld>
            <a:endParaRPr lang="zh-CN" altLang="en-US"/>
          </a:p>
        </p:txBody>
      </p:sp>
    </p:spTree>
    <p:extLst>
      <p:ext uri="{BB962C8B-B14F-4D97-AF65-F5344CB8AC3E}">
        <p14:creationId xmlns:p14="http://schemas.microsoft.com/office/powerpoint/2010/main" val="1783632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24</a:t>
            </a:fld>
            <a:endParaRPr lang="zh-CN" altLang="en-US"/>
          </a:p>
        </p:txBody>
      </p:sp>
    </p:spTree>
    <p:extLst>
      <p:ext uri="{BB962C8B-B14F-4D97-AF65-F5344CB8AC3E}">
        <p14:creationId xmlns:p14="http://schemas.microsoft.com/office/powerpoint/2010/main" val="9738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25</a:t>
            </a:fld>
            <a:endParaRPr lang="zh-CN" altLang="en-US"/>
          </a:p>
        </p:txBody>
      </p:sp>
    </p:spTree>
    <p:extLst>
      <p:ext uri="{BB962C8B-B14F-4D97-AF65-F5344CB8AC3E}">
        <p14:creationId xmlns:p14="http://schemas.microsoft.com/office/powerpoint/2010/main" val="3089040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26</a:t>
            </a:fld>
            <a:endParaRPr lang="zh-CN" altLang="en-US"/>
          </a:p>
        </p:txBody>
      </p:sp>
    </p:spTree>
    <p:extLst>
      <p:ext uri="{BB962C8B-B14F-4D97-AF65-F5344CB8AC3E}">
        <p14:creationId xmlns:p14="http://schemas.microsoft.com/office/powerpoint/2010/main" val="1220649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31</a:t>
            </a:fld>
            <a:endParaRPr lang="zh-CN" altLang="en-US"/>
          </a:p>
        </p:txBody>
      </p:sp>
    </p:spTree>
    <p:extLst>
      <p:ext uri="{BB962C8B-B14F-4D97-AF65-F5344CB8AC3E}">
        <p14:creationId xmlns:p14="http://schemas.microsoft.com/office/powerpoint/2010/main" val="2776288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These are the open-sourced codes of aforementioned works. The first two are the most popular, i.e., the official </a:t>
            </a:r>
            <a:r>
              <a:rPr lang="en-US" altLang="zh-CN" dirty="0" err="1"/>
              <a:t>tensorflow</a:t>
            </a:r>
            <a:r>
              <a:rPr lang="en-US" altLang="zh-CN" dirty="0"/>
              <a:t> codes for </a:t>
            </a:r>
            <a:r>
              <a:rPr lang="en-US" altLang="zh-CN" dirty="0" err="1"/>
              <a:t>balle’s</a:t>
            </a:r>
            <a:r>
              <a:rPr lang="en-US" altLang="zh-CN" dirty="0"/>
              <a:t> codes, and an unofficial </a:t>
            </a:r>
            <a:r>
              <a:rPr lang="en-US" altLang="zh-CN" dirty="0" err="1"/>
              <a:t>pytorch</a:t>
            </a:r>
            <a:r>
              <a:rPr lang="en-US" altLang="zh-CN" dirty="0"/>
              <a:t> implementation of that including the auto-regressive method.</a:t>
            </a:r>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32</a:t>
            </a:fld>
            <a:endParaRPr lang="zh-CN" altLang="en-US"/>
          </a:p>
        </p:txBody>
      </p:sp>
    </p:spTree>
    <p:extLst>
      <p:ext uri="{BB962C8B-B14F-4D97-AF65-F5344CB8AC3E}">
        <p14:creationId xmlns:p14="http://schemas.microsoft.com/office/powerpoint/2010/main" val="252735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3</a:t>
            </a:fld>
            <a:endParaRPr lang="zh-CN" altLang="en-US"/>
          </a:p>
        </p:txBody>
      </p:sp>
    </p:spTree>
    <p:extLst>
      <p:ext uri="{BB962C8B-B14F-4D97-AF65-F5344CB8AC3E}">
        <p14:creationId xmlns:p14="http://schemas.microsoft.com/office/powerpoint/2010/main" val="2069047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first briefly introduce the traditional image compression algorithms. In traditional compression, an image is first transformed into the frequency domain via an invertible transform, and the coefficients are quantized and</a:t>
            </a:r>
            <a:r>
              <a:rPr lang="zh-CN" altLang="en-US" dirty="0"/>
              <a:t> </a:t>
            </a:r>
            <a:r>
              <a:rPr lang="en-US" altLang="zh-CN" dirty="0"/>
              <a:t>then</a:t>
            </a:r>
            <a:r>
              <a:rPr lang="zh-CN" altLang="en-US" dirty="0"/>
              <a:t> </a:t>
            </a:r>
            <a:r>
              <a:rPr lang="en-US" altLang="zh-CN" dirty="0"/>
              <a:t>encoded via entropy coding, e.g., Huffman coding or arithmetic coding. At the decoder side, the bit-stream is first decoded to obtain the quantized coefficients, and then they are inversely transformed to reconstruct the compressed image. The JPEG, JPEG 2000 and BPG are typical traditional image compression standards. JPEG uses DCT transform with Huffman coding, JPEG 2000 uses the wavelet transform with arithmetic coding. The arithmetic coding is theoretically achieve cross entropy. BPG is based on the intra-mode of the video coding standard HEVC. This figure shows an example of the JPEG compression framework. </a:t>
            </a:r>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5</a:t>
            </a:fld>
            <a:endParaRPr lang="zh-CN" altLang="en-US"/>
          </a:p>
        </p:txBody>
      </p:sp>
    </p:spTree>
    <p:extLst>
      <p:ext uri="{BB962C8B-B14F-4D97-AF65-F5344CB8AC3E}">
        <p14:creationId xmlns:p14="http://schemas.microsoft.com/office/powerpoint/2010/main" val="2413405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6</a:t>
            </a:fld>
            <a:endParaRPr lang="zh-CN" altLang="en-US"/>
          </a:p>
        </p:txBody>
      </p:sp>
    </p:spTree>
    <p:extLst>
      <p:ext uri="{BB962C8B-B14F-4D97-AF65-F5344CB8AC3E}">
        <p14:creationId xmlns:p14="http://schemas.microsoft.com/office/powerpoint/2010/main" val="4119309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the following, we introduce learned image compression, which adopts end-to-end deep neural networks, and therefore can be trained in an end-to-end manner. This shows a basic architecture, in which x is the raw image. </a:t>
            </a:r>
            <a:r>
              <a:rPr lang="en-US" altLang="zh-CN" dirty="0" err="1"/>
              <a:t>ga</a:t>
            </a:r>
            <a:r>
              <a:rPr lang="en-US" altLang="zh-CN" dirty="0"/>
              <a:t> and </a:t>
            </a:r>
            <a:r>
              <a:rPr lang="en-US" altLang="zh-CN" dirty="0" err="1"/>
              <a:t>gs</a:t>
            </a:r>
            <a:r>
              <a:rPr lang="en-US" altLang="zh-CN" dirty="0"/>
              <a:t> are the encoding and decoding networks, which are both neural networks and are called an autoencoder. y is the latent representation, which represents the information of x but is usually with smaller size than x. The</a:t>
            </a:r>
            <a:r>
              <a:rPr lang="zh-CN" altLang="en-US" dirty="0"/>
              <a:t> </a:t>
            </a:r>
            <a:r>
              <a:rPr lang="en-US" altLang="zh-CN" dirty="0"/>
              <a:t>y is quantized and encoded into the bit-stream with the bit-rate of R. At the decoder size, the quantized y (</a:t>
            </a:r>
            <a:r>
              <a:rPr lang="en-US" altLang="zh-CN" dirty="0" err="1"/>
              <a:t>y_hat</a:t>
            </a:r>
            <a:r>
              <a:rPr lang="en-US" altLang="zh-CN" dirty="0"/>
              <a:t>) is decoded from the bit-stream and fed into the decoding network to reconstruct the compressed image </a:t>
            </a:r>
            <a:r>
              <a:rPr lang="en-US" altLang="zh-CN" dirty="0" err="1"/>
              <a:t>x_hat</a:t>
            </a:r>
            <a:r>
              <a:rPr lang="en-US" altLang="zh-CN" dirty="0"/>
              <a:t>. In compression, there is a trade-off between bit-rate and distortion. Therefore, the loss is designed as R + lambda D. lambda is the hyperparameter to balance the rate and distortion terms. To make the whole framework end-to-end trainable, we have to use a differentiable quantization method and design a differentiable entropy model. In arithmetic coding, we need a probability function P to encode the </a:t>
            </a:r>
            <a:r>
              <a:rPr lang="en-US" altLang="zh-CN" dirty="0" err="1"/>
              <a:t>latents</a:t>
            </a:r>
            <a:r>
              <a:rPr lang="en-US" altLang="zh-CN" dirty="0"/>
              <a:t> into bit-stream, and the bit-rate are theoretically equal to the cross entropy of P. The entropy model is used to model the probability function of </a:t>
            </a:r>
            <a:r>
              <a:rPr lang="en-US" altLang="zh-CN" dirty="0" err="1"/>
              <a:t>y_hat</a:t>
            </a:r>
            <a:r>
              <a:rPr lang="en-US" altLang="zh-CN" dirty="0"/>
              <a:t>, and the bit-rate R can be estimated as the cross entropy of P. Next, we will introduce popular learned image compression methods.</a:t>
            </a:r>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7</a:t>
            </a:fld>
            <a:endParaRPr lang="zh-CN" altLang="en-US"/>
          </a:p>
        </p:txBody>
      </p:sp>
    </p:spTree>
    <p:extLst>
      <p:ext uri="{BB962C8B-B14F-4D97-AF65-F5344CB8AC3E}">
        <p14:creationId xmlns:p14="http://schemas.microsoft.com/office/powerpoint/2010/main" val="3051205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method utilizes a CNN transformer and a factorized entropy model. The encoder and decoder networks (</a:t>
            </a:r>
            <a:r>
              <a:rPr lang="en-US" altLang="zh-CN" dirty="0" err="1"/>
              <a:t>ga</a:t>
            </a:r>
            <a:r>
              <a:rPr lang="en-US" altLang="zh-CN" dirty="0"/>
              <a:t> and </a:t>
            </a:r>
            <a:r>
              <a:rPr lang="en-US" altLang="zh-CN" dirty="0" err="1"/>
              <a:t>gs</a:t>
            </a:r>
            <a:r>
              <a:rPr lang="en-US" altLang="zh-CN" dirty="0"/>
              <a:t>) are convolutional neural networks. There are 4 x2 down-sampling in the encoder, and also 4 x2 up-scaling in the decoder. The latent representation y is quantized as </a:t>
            </a:r>
            <a:r>
              <a:rPr lang="en-US" altLang="zh-CN" dirty="0" err="1"/>
              <a:t>y_hat</a:t>
            </a:r>
            <a:r>
              <a:rPr lang="en-US" altLang="zh-CN" dirty="0"/>
              <a:t>, but the quantization (used in inference) is not differentiable. Here, they release the quantization as adding a noise with the uniform noise (mean = 0, width = 1, [-0.5, 0.5]), which is the same as the quantization noise. Next is the differentiable entropy model, which is used to estimate the probability function of </a:t>
            </a:r>
            <a:r>
              <a:rPr lang="en-US" altLang="zh-CN" dirty="0" err="1"/>
              <a:t>y_hat</a:t>
            </a:r>
            <a:r>
              <a:rPr lang="en-US" altLang="zh-CN" dirty="0"/>
              <a:t> for arithmetic coding. Here c is the cumulative distribution (probability) function, which must be a increasing function with the value ranging from 0 to 1. The pdf is the derivative of it. </a:t>
            </a:r>
            <a:r>
              <a:rPr lang="en-US" altLang="zh-CN" dirty="0" err="1"/>
              <a:t>F_k</a:t>
            </a:r>
            <a:r>
              <a:rPr lang="en-US" altLang="zh-CN" dirty="0"/>
              <a:t> is designed like this, x can be either </a:t>
            </a:r>
            <a:r>
              <a:rPr lang="en-US" altLang="zh-CN" dirty="0" err="1"/>
              <a:t>y_tilde</a:t>
            </a:r>
            <a:r>
              <a:rPr lang="en-US" altLang="zh-CN" dirty="0"/>
              <a:t> or </a:t>
            </a:r>
            <a:r>
              <a:rPr lang="en-US" altLang="zh-CN" dirty="0" err="1"/>
              <a:t>y_hat</a:t>
            </a:r>
            <a:r>
              <a:rPr lang="en-US" altLang="zh-CN" dirty="0"/>
              <a:t> depending on you’re training or testing, H and b are the parameters to be learned. It can be seen that </a:t>
            </a:r>
            <a:r>
              <a:rPr lang="en-US" altLang="zh-CN" dirty="0" err="1"/>
              <a:t>f_k</a:t>
            </a:r>
            <a:r>
              <a:rPr lang="en-US" altLang="zh-CN" dirty="0"/>
              <a:t> consists of matrix multiplication, so it is called the factorized entropy model. Given the pdf, the bit-rate can be estimated, the loss function can be obtained as this, where lambda balances the rate-distortion trade-off. Since all components in the framework are differentiable, it can be trained in an end-to-end manner.</a:t>
            </a:r>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8</a:t>
            </a:fld>
            <a:endParaRPr lang="zh-CN" altLang="en-US"/>
          </a:p>
        </p:txBody>
      </p:sp>
    </p:spTree>
    <p:extLst>
      <p:ext uri="{BB962C8B-B14F-4D97-AF65-F5344CB8AC3E}">
        <p14:creationId xmlns:p14="http://schemas.microsoft.com/office/powerpoint/2010/main" val="3374081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Based on the factorized model, </a:t>
            </a:r>
            <a:r>
              <a:rPr lang="en-US" altLang="zh-CN" dirty="0" err="1"/>
              <a:t>Balle</a:t>
            </a:r>
            <a:r>
              <a:rPr lang="en-US" altLang="zh-CN" dirty="0"/>
              <a:t> et al. proposed a hyper-prior entropy model, which has the hyper transformer network ha and </a:t>
            </a:r>
            <a:r>
              <a:rPr lang="en-US" altLang="zh-CN" dirty="0" err="1"/>
              <a:t>hs</a:t>
            </a:r>
            <a:r>
              <a:rPr lang="en-US" altLang="zh-CN" dirty="0"/>
              <a:t>. Ha transforms y to a hyper-prior z, z is quantized and compressed via the factorized model, and </a:t>
            </a:r>
            <a:r>
              <a:rPr lang="en-US" altLang="zh-CN" dirty="0" err="1"/>
              <a:t>hs</a:t>
            </a:r>
            <a:r>
              <a:rPr lang="en-US" altLang="zh-CN" dirty="0"/>
              <a:t> transforms the quantized z (</a:t>
            </a:r>
            <a:r>
              <a:rPr lang="en-US" altLang="zh-CN" dirty="0" err="1"/>
              <a:t>z_hat</a:t>
            </a:r>
            <a:r>
              <a:rPr lang="en-US" altLang="zh-CN" dirty="0"/>
              <a:t>) a sigma matrix, which has the same dimension as y/</a:t>
            </a:r>
            <a:r>
              <a:rPr lang="en-US" altLang="zh-CN" dirty="0" err="1"/>
              <a:t>y_hat</a:t>
            </a:r>
            <a:r>
              <a:rPr lang="en-US" altLang="zh-CN" dirty="0"/>
              <a:t>. The pdf of each element in </a:t>
            </a:r>
            <a:r>
              <a:rPr lang="en-US" altLang="zh-CN" dirty="0" err="1"/>
              <a:t>y_hat</a:t>
            </a:r>
            <a:r>
              <a:rPr lang="en-US" altLang="zh-CN" dirty="0"/>
              <a:t> (</a:t>
            </a:r>
            <a:r>
              <a:rPr lang="en-US" altLang="zh-CN" dirty="0" err="1"/>
              <a:t>y_hat_i</a:t>
            </a:r>
            <a:r>
              <a:rPr lang="en-US" altLang="zh-CN" dirty="0"/>
              <a:t>) is modelled as the Gaussian distribution with the mean of zero and the standard deviation as </a:t>
            </a:r>
            <a:r>
              <a:rPr lang="en-US" altLang="zh-CN" dirty="0" err="1"/>
              <a:t>sigma_i</a:t>
            </a:r>
            <a:r>
              <a:rPr lang="en-US" altLang="zh-CN" dirty="0"/>
              <a:t>. Since sigma is generated from z, p(</a:t>
            </a:r>
            <a:r>
              <a:rPr lang="en-US" altLang="zh-CN" dirty="0" err="1"/>
              <a:t>y|sigma</a:t>
            </a:r>
            <a:r>
              <a:rPr lang="en-US" altLang="zh-CN" dirty="0"/>
              <a:t>) can be understood as p(</a:t>
            </a:r>
            <a:r>
              <a:rPr lang="en-US" altLang="zh-CN" dirty="0" err="1"/>
              <a:t>y|z</a:t>
            </a:r>
            <a:r>
              <a:rPr lang="en-US" altLang="zh-CN" dirty="0"/>
              <a:t>). Given the hyper-prior z, y can be more efficiently compressed and the gain is more than the overhead of the bits for compressing z. This figure visualizes the latent y in the factorized and hyper-prior models. It can be seen that in the factorized model, there is clearly visible structure around edges and textured regions, indicating that a dependency structure which is not represented in the factorized prior. Right: </a:t>
            </a:r>
            <a:r>
              <a:rPr lang="en-US" altLang="zh-CN" dirty="0" err="1"/>
              <a:t>latents</a:t>
            </a:r>
            <a:r>
              <a:rPr lang="en-US" altLang="zh-CN" dirty="0"/>
              <a:t> y divided elementwise by their standard deviation sigma. Note how this reduces the apparent structure, indicating that the structure is captured by the new prior. </a:t>
            </a:r>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9</a:t>
            </a:fld>
            <a:endParaRPr lang="zh-CN" altLang="en-US"/>
          </a:p>
        </p:txBody>
      </p:sp>
    </p:spTree>
    <p:extLst>
      <p:ext uri="{BB962C8B-B14F-4D97-AF65-F5344CB8AC3E}">
        <p14:creationId xmlns:p14="http://schemas.microsoft.com/office/powerpoint/2010/main" val="2793879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Later, </a:t>
            </a:r>
            <a:r>
              <a:rPr lang="en-US" altLang="zh-CN" dirty="0" err="1"/>
              <a:t>Minnen</a:t>
            </a:r>
            <a:r>
              <a:rPr lang="en-US" altLang="zh-CN" dirty="0"/>
              <a:t> et al., proposed to integral an autoregressive prior into the entropy model. Due to the chain rule, the PMF of the matrix y can be expressed as the product of p(y1), p(y2|y1), …. Therefore, p(</a:t>
            </a:r>
            <a:r>
              <a:rPr lang="en-US" altLang="zh-CN" dirty="0" err="1"/>
              <a:t>y|z</a:t>
            </a:r>
            <a:r>
              <a:rPr lang="en-US" altLang="zh-CN" dirty="0"/>
              <a:t>) can be re-written as the product of p </a:t>
            </a:r>
            <a:r>
              <a:rPr lang="en-US" altLang="zh-CN" dirty="0" err="1"/>
              <a:t>y_i</a:t>
            </a:r>
            <a:r>
              <a:rPr lang="en-US" altLang="zh-CN" dirty="0"/>
              <a:t> conditioned on previous elements y&lt;</a:t>
            </a:r>
            <a:r>
              <a:rPr lang="en-US" altLang="zh-CN" dirty="0" err="1"/>
              <a:t>i</a:t>
            </a:r>
            <a:r>
              <a:rPr lang="en-US" altLang="zh-CN" dirty="0"/>
              <a:t> and z. This </a:t>
            </a:r>
            <a:r>
              <a:rPr lang="en-US" altLang="zh-CN" dirty="0" err="1"/>
              <a:t>pmf</a:t>
            </a:r>
            <a:r>
              <a:rPr lang="en-US" altLang="zh-CN" dirty="0"/>
              <a:t> is also modeled as gaussian distribution, with sigma and mu coming from both z and previous elements y&lt;</a:t>
            </a:r>
            <a:r>
              <a:rPr lang="en-US" altLang="zh-CN" dirty="0" err="1"/>
              <a:t>i</a:t>
            </a:r>
            <a:r>
              <a:rPr lang="en-US" altLang="zh-CN" dirty="0"/>
              <a:t>. The way to achieve the autoregressive model is introduced in Fabian’s paper, that is, the mask </a:t>
            </a:r>
            <a:r>
              <a:rPr lang="en-US" altLang="zh-CN" dirty="0" err="1"/>
              <a:t>cnn</a:t>
            </a:r>
            <a:r>
              <a:rPr lang="en-US" altLang="zh-CN" dirty="0"/>
              <a:t> is used as the context model shown in the figure. In the first layer, the kernel weights of the current and following positions are all set to 0. This way, the output at the current position only depends on its previous elements. From the second layer, the weight at the current position can be set to 1, since the output from the first layer at this position only uses previous information. So set this position to 1, it still can be ensured that only previous information is used. Similarly, this is the algorithm to generate 3D mask CNN.</a:t>
            </a:r>
            <a:endParaRPr lang="zh-CN" altLang="en-US" dirty="0"/>
          </a:p>
        </p:txBody>
      </p:sp>
      <p:sp>
        <p:nvSpPr>
          <p:cNvPr id="4" name="Slide Number Placeholder 3"/>
          <p:cNvSpPr>
            <a:spLocks noGrp="1"/>
          </p:cNvSpPr>
          <p:nvPr>
            <p:ph type="sldNum" sz="quarter" idx="5"/>
          </p:nvPr>
        </p:nvSpPr>
        <p:spPr/>
        <p:txBody>
          <a:bodyPr/>
          <a:lstStyle/>
          <a:p>
            <a:fld id="{CC852377-AA5F-4AC3-ACF9-DC2B0C327DC0}" type="slidenum">
              <a:rPr lang="zh-CN" altLang="en-US" smtClean="0"/>
              <a:t>10</a:t>
            </a:fld>
            <a:endParaRPr lang="zh-CN" altLang="en-US"/>
          </a:p>
        </p:txBody>
      </p:sp>
    </p:spTree>
    <p:extLst>
      <p:ext uri="{BB962C8B-B14F-4D97-AF65-F5344CB8AC3E}">
        <p14:creationId xmlns:p14="http://schemas.microsoft.com/office/powerpoint/2010/main" val="1178981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8EB36-3DE2-40C6-BB3A-4AA36BFBFCCA}"/>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ED545918-0554-4B10-AC29-EFC7D16DB3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2C1134C8-01E5-4CE9-A1D7-40E20432FFCB}"/>
              </a:ext>
            </a:extLst>
          </p:cNvPr>
          <p:cNvSpPr>
            <a:spLocks noGrp="1"/>
          </p:cNvSpPr>
          <p:nvPr>
            <p:ph type="dt" sz="half" idx="10"/>
          </p:nvPr>
        </p:nvSpPr>
        <p:spPr/>
        <p:txBody>
          <a:bodyPr/>
          <a:lstStyle/>
          <a:p>
            <a:fld id="{39C6083F-CADA-48EB-BFCF-97CBAE3B037C}" type="datetimeFigureOut">
              <a:rPr lang="zh-CN" altLang="en-US" smtClean="0"/>
              <a:t>2020/11/30</a:t>
            </a:fld>
            <a:endParaRPr lang="zh-CN" altLang="en-US"/>
          </a:p>
        </p:txBody>
      </p:sp>
      <p:sp>
        <p:nvSpPr>
          <p:cNvPr id="5" name="Footer Placeholder 4">
            <a:extLst>
              <a:ext uri="{FF2B5EF4-FFF2-40B4-BE49-F238E27FC236}">
                <a16:creationId xmlns:a16="http://schemas.microsoft.com/office/drawing/2014/main" id="{BB8DD6C6-0D58-47FC-B755-F182071C443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DECC505-6591-4E5D-BDB2-12B8300EFF77}"/>
              </a:ext>
            </a:extLst>
          </p:cNvPr>
          <p:cNvSpPr>
            <a:spLocks noGrp="1"/>
          </p:cNvSpPr>
          <p:nvPr>
            <p:ph type="sldNum" sz="quarter" idx="12"/>
          </p:nvPr>
        </p:nvSpPr>
        <p:spPr/>
        <p:txBody>
          <a:bodyPr/>
          <a:lstStyle/>
          <a:p>
            <a:fld id="{7F884EDB-0749-44B1-815B-1F5F520B7E8B}" type="slidenum">
              <a:rPr lang="zh-CN" altLang="en-US" smtClean="0"/>
              <a:t>‹#›</a:t>
            </a:fld>
            <a:endParaRPr lang="zh-CN" altLang="en-US"/>
          </a:p>
        </p:txBody>
      </p:sp>
    </p:spTree>
    <p:extLst>
      <p:ext uri="{BB962C8B-B14F-4D97-AF65-F5344CB8AC3E}">
        <p14:creationId xmlns:p14="http://schemas.microsoft.com/office/powerpoint/2010/main" val="3242412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CB451-BAA4-47E7-BAAE-D8096EB2A33C}"/>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B1D50C7F-2C2D-49A9-8448-D38514CE29CF}"/>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3A5B775-3E4A-4D9B-B2F0-4887F1691EE8}"/>
              </a:ext>
            </a:extLst>
          </p:cNvPr>
          <p:cNvSpPr>
            <a:spLocks noGrp="1"/>
          </p:cNvSpPr>
          <p:nvPr>
            <p:ph type="dt" sz="half" idx="10"/>
          </p:nvPr>
        </p:nvSpPr>
        <p:spPr/>
        <p:txBody>
          <a:bodyPr/>
          <a:lstStyle/>
          <a:p>
            <a:fld id="{39C6083F-CADA-48EB-BFCF-97CBAE3B037C}" type="datetimeFigureOut">
              <a:rPr lang="zh-CN" altLang="en-US" smtClean="0"/>
              <a:t>2020/11/30</a:t>
            </a:fld>
            <a:endParaRPr lang="zh-CN" altLang="en-US"/>
          </a:p>
        </p:txBody>
      </p:sp>
      <p:sp>
        <p:nvSpPr>
          <p:cNvPr id="5" name="Footer Placeholder 4">
            <a:extLst>
              <a:ext uri="{FF2B5EF4-FFF2-40B4-BE49-F238E27FC236}">
                <a16:creationId xmlns:a16="http://schemas.microsoft.com/office/drawing/2014/main" id="{BC6F9B37-106E-478E-B423-637FFC4EA9B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8891882-E05E-4108-B2CF-635C9A434386}"/>
              </a:ext>
            </a:extLst>
          </p:cNvPr>
          <p:cNvSpPr>
            <a:spLocks noGrp="1"/>
          </p:cNvSpPr>
          <p:nvPr>
            <p:ph type="sldNum" sz="quarter" idx="12"/>
          </p:nvPr>
        </p:nvSpPr>
        <p:spPr/>
        <p:txBody>
          <a:bodyPr/>
          <a:lstStyle/>
          <a:p>
            <a:fld id="{7F884EDB-0749-44B1-815B-1F5F520B7E8B}" type="slidenum">
              <a:rPr lang="zh-CN" altLang="en-US" smtClean="0"/>
              <a:t>‹#›</a:t>
            </a:fld>
            <a:endParaRPr lang="zh-CN" altLang="en-US"/>
          </a:p>
        </p:txBody>
      </p:sp>
    </p:spTree>
    <p:extLst>
      <p:ext uri="{BB962C8B-B14F-4D97-AF65-F5344CB8AC3E}">
        <p14:creationId xmlns:p14="http://schemas.microsoft.com/office/powerpoint/2010/main" val="1249880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1FD76C-8C54-492A-8FA2-FA394DF45F0F}"/>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AD023921-E22C-47BB-8581-F3848DAC234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3FBF92E-C668-47D4-B004-5286D6F72A0E}"/>
              </a:ext>
            </a:extLst>
          </p:cNvPr>
          <p:cNvSpPr>
            <a:spLocks noGrp="1"/>
          </p:cNvSpPr>
          <p:nvPr>
            <p:ph type="dt" sz="half" idx="10"/>
          </p:nvPr>
        </p:nvSpPr>
        <p:spPr/>
        <p:txBody>
          <a:bodyPr/>
          <a:lstStyle/>
          <a:p>
            <a:fld id="{39C6083F-CADA-48EB-BFCF-97CBAE3B037C}" type="datetimeFigureOut">
              <a:rPr lang="zh-CN" altLang="en-US" smtClean="0"/>
              <a:t>2020/11/30</a:t>
            </a:fld>
            <a:endParaRPr lang="zh-CN" altLang="en-US"/>
          </a:p>
        </p:txBody>
      </p:sp>
      <p:sp>
        <p:nvSpPr>
          <p:cNvPr id="5" name="Footer Placeholder 4">
            <a:extLst>
              <a:ext uri="{FF2B5EF4-FFF2-40B4-BE49-F238E27FC236}">
                <a16:creationId xmlns:a16="http://schemas.microsoft.com/office/drawing/2014/main" id="{7C1B89E6-4619-4A79-8884-1D9583FEE48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DE3F199-2024-45C1-82F5-09DCCC9DFA99}"/>
              </a:ext>
            </a:extLst>
          </p:cNvPr>
          <p:cNvSpPr>
            <a:spLocks noGrp="1"/>
          </p:cNvSpPr>
          <p:nvPr>
            <p:ph type="sldNum" sz="quarter" idx="12"/>
          </p:nvPr>
        </p:nvSpPr>
        <p:spPr/>
        <p:txBody>
          <a:bodyPr/>
          <a:lstStyle/>
          <a:p>
            <a:fld id="{7F884EDB-0749-44B1-815B-1F5F520B7E8B}" type="slidenum">
              <a:rPr lang="zh-CN" altLang="en-US" smtClean="0"/>
              <a:t>‹#›</a:t>
            </a:fld>
            <a:endParaRPr lang="zh-CN" altLang="en-US"/>
          </a:p>
        </p:txBody>
      </p:sp>
    </p:spTree>
    <p:extLst>
      <p:ext uri="{BB962C8B-B14F-4D97-AF65-F5344CB8AC3E}">
        <p14:creationId xmlns:p14="http://schemas.microsoft.com/office/powerpoint/2010/main" val="1695796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1E88-3C61-471D-A4BA-0F5C9054D4F9}"/>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11B9E90-1FAA-459E-96FB-DD95F891236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BD182CB-1E86-4E77-BC43-A8E84C8A0C30}"/>
              </a:ext>
            </a:extLst>
          </p:cNvPr>
          <p:cNvSpPr>
            <a:spLocks noGrp="1"/>
          </p:cNvSpPr>
          <p:nvPr>
            <p:ph type="dt" sz="half" idx="10"/>
          </p:nvPr>
        </p:nvSpPr>
        <p:spPr/>
        <p:txBody>
          <a:bodyPr/>
          <a:lstStyle/>
          <a:p>
            <a:fld id="{39C6083F-CADA-48EB-BFCF-97CBAE3B037C}" type="datetimeFigureOut">
              <a:rPr lang="zh-CN" altLang="en-US" smtClean="0"/>
              <a:t>2020/11/30</a:t>
            </a:fld>
            <a:endParaRPr lang="zh-CN" altLang="en-US"/>
          </a:p>
        </p:txBody>
      </p:sp>
      <p:sp>
        <p:nvSpPr>
          <p:cNvPr id="5" name="Footer Placeholder 4">
            <a:extLst>
              <a:ext uri="{FF2B5EF4-FFF2-40B4-BE49-F238E27FC236}">
                <a16:creationId xmlns:a16="http://schemas.microsoft.com/office/drawing/2014/main" id="{349A64B9-218D-4DC3-B5A5-43DCEE1D9DE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B4F204A-EFA7-4605-ADEA-57A6E30B7E0B}"/>
              </a:ext>
            </a:extLst>
          </p:cNvPr>
          <p:cNvSpPr>
            <a:spLocks noGrp="1"/>
          </p:cNvSpPr>
          <p:nvPr>
            <p:ph type="sldNum" sz="quarter" idx="12"/>
          </p:nvPr>
        </p:nvSpPr>
        <p:spPr/>
        <p:txBody>
          <a:bodyPr/>
          <a:lstStyle/>
          <a:p>
            <a:fld id="{7F884EDB-0749-44B1-815B-1F5F520B7E8B}" type="slidenum">
              <a:rPr lang="zh-CN" altLang="en-US" smtClean="0"/>
              <a:t>‹#›</a:t>
            </a:fld>
            <a:endParaRPr lang="zh-CN" altLang="en-US"/>
          </a:p>
        </p:txBody>
      </p:sp>
    </p:spTree>
    <p:extLst>
      <p:ext uri="{BB962C8B-B14F-4D97-AF65-F5344CB8AC3E}">
        <p14:creationId xmlns:p14="http://schemas.microsoft.com/office/powerpoint/2010/main" val="911607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F12F9-5868-4D84-9817-1109609487D0}"/>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6AFFBE4-7217-4BE7-9520-DD917B10C0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DADF12D2-6922-411E-83E7-9CD122FEA774}"/>
              </a:ext>
            </a:extLst>
          </p:cNvPr>
          <p:cNvSpPr>
            <a:spLocks noGrp="1"/>
          </p:cNvSpPr>
          <p:nvPr>
            <p:ph type="dt" sz="half" idx="10"/>
          </p:nvPr>
        </p:nvSpPr>
        <p:spPr/>
        <p:txBody>
          <a:bodyPr/>
          <a:lstStyle/>
          <a:p>
            <a:fld id="{39C6083F-CADA-48EB-BFCF-97CBAE3B037C}" type="datetimeFigureOut">
              <a:rPr lang="zh-CN" altLang="en-US" smtClean="0"/>
              <a:t>2020/11/30</a:t>
            </a:fld>
            <a:endParaRPr lang="zh-CN" altLang="en-US"/>
          </a:p>
        </p:txBody>
      </p:sp>
      <p:sp>
        <p:nvSpPr>
          <p:cNvPr id="5" name="Footer Placeholder 4">
            <a:extLst>
              <a:ext uri="{FF2B5EF4-FFF2-40B4-BE49-F238E27FC236}">
                <a16:creationId xmlns:a16="http://schemas.microsoft.com/office/drawing/2014/main" id="{76347A13-683E-4053-9443-C3B8FD30B0B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051CEE3-12F5-48F6-B721-4B0A3BC73079}"/>
              </a:ext>
            </a:extLst>
          </p:cNvPr>
          <p:cNvSpPr>
            <a:spLocks noGrp="1"/>
          </p:cNvSpPr>
          <p:nvPr>
            <p:ph type="sldNum" sz="quarter" idx="12"/>
          </p:nvPr>
        </p:nvSpPr>
        <p:spPr/>
        <p:txBody>
          <a:bodyPr/>
          <a:lstStyle/>
          <a:p>
            <a:fld id="{7F884EDB-0749-44B1-815B-1F5F520B7E8B}" type="slidenum">
              <a:rPr lang="zh-CN" altLang="en-US" smtClean="0"/>
              <a:t>‹#›</a:t>
            </a:fld>
            <a:endParaRPr lang="zh-CN" altLang="en-US"/>
          </a:p>
        </p:txBody>
      </p:sp>
    </p:spTree>
    <p:extLst>
      <p:ext uri="{BB962C8B-B14F-4D97-AF65-F5344CB8AC3E}">
        <p14:creationId xmlns:p14="http://schemas.microsoft.com/office/powerpoint/2010/main" val="899351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267CB-715B-4CAE-8480-7CF581C4357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C394501-362C-4706-B1A3-0EB64FA501A3}"/>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4D8E5FB0-6EA6-40ED-B8B4-5A4A69F9D0E1}"/>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E215538E-6F35-4EB3-9D53-1365874EE566}"/>
              </a:ext>
            </a:extLst>
          </p:cNvPr>
          <p:cNvSpPr>
            <a:spLocks noGrp="1"/>
          </p:cNvSpPr>
          <p:nvPr>
            <p:ph type="dt" sz="half" idx="10"/>
          </p:nvPr>
        </p:nvSpPr>
        <p:spPr/>
        <p:txBody>
          <a:bodyPr/>
          <a:lstStyle/>
          <a:p>
            <a:fld id="{39C6083F-CADA-48EB-BFCF-97CBAE3B037C}" type="datetimeFigureOut">
              <a:rPr lang="zh-CN" altLang="en-US" smtClean="0"/>
              <a:t>2020/11/30</a:t>
            </a:fld>
            <a:endParaRPr lang="zh-CN" altLang="en-US"/>
          </a:p>
        </p:txBody>
      </p:sp>
      <p:sp>
        <p:nvSpPr>
          <p:cNvPr id="6" name="Footer Placeholder 5">
            <a:extLst>
              <a:ext uri="{FF2B5EF4-FFF2-40B4-BE49-F238E27FC236}">
                <a16:creationId xmlns:a16="http://schemas.microsoft.com/office/drawing/2014/main" id="{8F1DEEF1-237E-4CCC-BAA7-D35ED96FCC7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2916913E-6933-4E49-B3AB-B67B968465D1}"/>
              </a:ext>
            </a:extLst>
          </p:cNvPr>
          <p:cNvSpPr>
            <a:spLocks noGrp="1"/>
          </p:cNvSpPr>
          <p:nvPr>
            <p:ph type="sldNum" sz="quarter" idx="12"/>
          </p:nvPr>
        </p:nvSpPr>
        <p:spPr/>
        <p:txBody>
          <a:bodyPr/>
          <a:lstStyle/>
          <a:p>
            <a:fld id="{7F884EDB-0749-44B1-815B-1F5F520B7E8B}" type="slidenum">
              <a:rPr lang="zh-CN" altLang="en-US" smtClean="0"/>
              <a:t>‹#›</a:t>
            </a:fld>
            <a:endParaRPr lang="zh-CN" altLang="en-US"/>
          </a:p>
        </p:txBody>
      </p:sp>
    </p:spTree>
    <p:extLst>
      <p:ext uri="{BB962C8B-B14F-4D97-AF65-F5344CB8AC3E}">
        <p14:creationId xmlns:p14="http://schemas.microsoft.com/office/powerpoint/2010/main" val="3399728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4FDB9-17E2-4E61-91FD-EA5277B4997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C85837AF-8D30-4FDE-8EA7-EC6D6F5EF0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B2B1BF54-CF75-4C72-9970-6C922A7484B3}"/>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17A7D0AE-3312-4234-9C8E-1F14AAB0B7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F4F9E3D1-7F90-4D66-8AC7-69ED1E7A19D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86A6228-05BC-4F4C-9116-2F7970BA20EB}"/>
              </a:ext>
            </a:extLst>
          </p:cNvPr>
          <p:cNvSpPr>
            <a:spLocks noGrp="1"/>
          </p:cNvSpPr>
          <p:nvPr>
            <p:ph type="dt" sz="half" idx="10"/>
          </p:nvPr>
        </p:nvSpPr>
        <p:spPr/>
        <p:txBody>
          <a:bodyPr/>
          <a:lstStyle/>
          <a:p>
            <a:fld id="{39C6083F-CADA-48EB-BFCF-97CBAE3B037C}" type="datetimeFigureOut">
              <a:rPr lang="zh-CN" altLang="en-US" smtClean="0"/>
              <a:t>2020/11/30</a:t>
            </a:fld>
            <a:endParaRPr lang="zh-CN" altLang="en-US"/>
          </a:p>
        </p:txBody>
      </p:sp>
      <p:sp>
        <p:nvSpPr>
          <p:cNvPr id="8" name="Footer Placeholder 7">
            <a:extLst>
              <a:ext uri="{FF2B5EF4-FFF2-40B4-BE49-F238E27FC236}">
                <a16:creationId xmlns:a16="http://schemas.microsoft.com/office/drawing/2014/main" id="{785EB148-7B9D-44AF-9912-85B5B3CDDC1A}"/>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0059BA8B-24F5-4D96-A1CD-CE499EDFA6C9}"/>
              </a:ext>
            </a:extLst>
          </p:cNvPr>
          <p:cNvSpPr>
            <a:spLocks noGrp="1"/>
          </p:cNvSpPr>
          <p:nvPr>
            <p:ph type="sldNum" sz="quarter" idx="12"/>
          </p:nvPr>
        </p:nvSpPr>
        <p:spPr/>
        <p:txBody>
          <a:bodyPr/>
          <a:lstStyle/>
          <a:p>
            <a:fld id="{7F884EDB-0749-44B1-815B-1F5F520B7E8B}" type="slidenum">
              <a:rPr lang="zh-CN" altLang="en-US" smtClean="0"/>
              <a:t>‹#›</a:t>
            </a:fld>
            <a:endParaRPr lang="zh-CN" altLang="en-US"/>
          </a:p>
        </p:txBody>
      </p:sp>
    </p:spTree>
    <p:extLst>
      <p:ext uri="{BB962C8B-B14F-4D97-AF65-F5344CB8AC3E}">
        <p14:creationId xmlns:p14="http://schemas.microsoft.com/office/powerpoint/2010/main" val="993065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B5B6-3893-483E-A8F8-D36AC0913485}"/>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2FB248B1-CEBE-451F-AA99-9B95D66D6954}"/>
              </a:ext>
            </a:extLst>
          </p:cNvPr>
          <p:cNvSpPr>
            <a:spLocks noGrp="1"/>
          </p:cNvSpPr>
          <p:nvPr>
            <p:ph type="dt" sz="half" idx="10"/>
          </p:nvPr>
        </p:nvSpPr>
        <p:spPr/>
        <p:txBody>
          <a:bodyPr/>
          <a:lstStyle/>
          <a:p>
            <a:fld id="{39C6083F-CADA-48EB-BFCF-97CBAE3B037C}" type="datetimeFigureOut">
              <a:rPr lang="zh-CN" altLang="en-US" smtClean="0"/>
              <a:t>2020/11/30</a:t>
            </a:fld>
            <a:endParaRPr lang="zh-CN" altLang="en-US"/>
          </a:p>
        </p:txBody>
      </p:sp>
      <p:sp>
        <p:nvSpPr>
          <p:cNvPr id="4" name="Footer Placeholder 3">
            <a:extLst>
              <a:ext uri="{FF2B5EF4-FFF2-40B4-BE49-F238E27FC236}">
                <a16:creationId xmlns:a16="http://schemas.microsoft.com/office/drawing/2014/main" id="{CD5DD133-C61C-4A3B-BA1E-D30290569232}"/>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88FC50D4-2B31-46ED-A8E2-6DFBF90A0474}"/>
              </a:ext>
            </a:extLst>
          </p:cNvPr>
          <p:cNvSpPr>
            <a:spLocks noGrp="1"/>
          </p:cNvSpPr>
          <p:nvPr>
            <p:ph type="sldNum" sz="quarter" idx="12"/>
          </p:nvPr>
        </p:nvSpPr>
        <p:spPr/>
        <p:txBody>
          <a:bodyPr/>
          <a:lstStyle/>
          <a:p>
            <a:fld id="{7F884EDB-0749-44B1-815B-1F5F520B7E8B}" type="slidenum">
              <a:rPr lang="zh-CN" altLang="en-US" smtClean="0"/>
              <a:t>‹#›</a:t>
            </a:fld>
            <a:endParaRPr lang="zh-CN" altLang="en-US"/>
          </a:p>
        </p:txBody>
      </p:sp>
    </p:spTree>
    <p:extLst>
      <p:ext uri="{BB962C8B-B14F-4D97-AF65-F5344CB8AC3E}">
        <p14:creationId xmlns:p14="http://schemas.microsoft.com/office/powerpoint/2010/main" val="699863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95E4D2-60E8-4031-A52A-7CA2F29FF8F4}"/>
              </a:ext>
            </a:extLst>
          </p:cNvPr>
          <p:cNvSpPr>
            <a:spLocks noGrp="1"/>
          </p:cNvSpPr>
          <p:nvPr>
            <p:ph type="dt" sz="half" idx="10"/>
          </p:nvPr>
        </p:nvSpPr>
        <p:spPr/>
        <p:txBody>
          <a:bodyPr/>
          <a:lstStyle/>
          <a:p>
            <a:fld id="{39C6083F-CADA-48EB-BFCF-97CBAE3B037C}" type="datetimeFigureOut">
              <a:rPr lang="zh-CN" altLang="en-US" smtClean="0"/>
              <a:t>2020/11/30</a:t>
            </a:fld>
            <a:endParaRPr lang="zh-CN" altLang="en-US"/>
          </a:p>
        </p:txBody>
      </p:sp>
      <p:sp>
        <p:nvSpPr>
          <p:cNvPr id="3" name="Footer Placeholder 2">
            <a:extLst>
              <a:ext uri="{FF2B5EF4-FFF2-40B4-BE49-F238E27FC236}">
                <a16:creationId xmlns:a16="http://schemas.microsoft.com/office/drawing/2014/main" id="{97C8DA1D-D312-4C38-906C-A865A053DA89}"/>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C72F5AD4-6587-4F12-B446-2C0EE8C49C63}"/>
              </a:ext>
            </a:extLst>
          </p:cNvPr>
          <p:cNvSpPr>
            <a:spLocks noGrp="1"/>
          </p:cNvSpPr>
          <p:nvPr>
            <p:ph type="sldNum" sz="quarter" idx="12"/>
          </p:nvPr>
        </p:nvSpPr>
        <p:spPr/>
        <p:txBody>
          <a:bodyPr/>
          <a:lstStyle/>
          <a:p>
            <a:fld id="{7F884EDB-0749-44B1-815B-1F5F520B7E8B}" type="slidenum">
              <a:rPr lang="zh-CN" altLang="en-US" smtClean="0"/>
              <a:t>‹#›</a:t>
            </a:fld>
            <a:endParaRPr lang="zh-CN" altLang="en-US"/>
          </a:p>
        </p:txBody>
      </p:sp>
    </p:spTree>
    <p:extLst>
      <p:ext uri="{BB962C8B-B14F-4D97-AF65-F5344CB8AC3E}">
        <p14:creationId xmlns:p14="http://schemas.microsoft.com/office/powerpoint/2010/main" val="2549219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07C63-DDDF-4DED-AD03-A1CC758F087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F9F651E-94A9-4505-8F2C-A762CCC344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23FD0A7D-8528-4C1D-ADDB-01EE852CA1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2D423E52-DC6B-4EEE-8F34-E9DAEC246366}"/>
              </a:ext>
            </a:extLst>
          </p:cNvPr>
          <p:cNvSpPr>
            <a:spLocks noGrp="1"/>
          </p:cNvSpPr>
          <p:nvPr>
            <p:ph type="dt" sz="half" idx="10"/>
          </p:nvPr>
        </p:nvSpPr>
        <p:spPr/>
        <p:txBody>
          <a:bodyPr/>
          <a:lstStyle/>
          <a:p>
            <a:fld id="{39C6083F-CADA-48EB-BFCF-97CBAE3B037C}" type="datetimeFigureOut">
              <a:rPr lang="zh-CN" altLang="en-US" smtClean="0"/>
              <a:t>2020/11/30</a:t>
            </a:fld>
            <a:endParaRPr lang="zh-CN" altLang="en-US"/>
          </a:p>
        </p:txBody>
      </p:sp>
      <p:sp>
        <p:nvSpPr>
          <p:cNvPr id="6" name="Footer Placeholder 5">
            <a:extLst>
              <a:ext uri="{FF2B5EF4-FFF2-40B4-BE49-F238E27FC236}">
                <a16:creationId xmlns:a16="http://schemas.microsoft.com/office/drawing/2014/main" id="{6B4EE79D-73C8-449D-949A-F234C0805A63}"/>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08F287B-420B-4621-B6C3-BA6FB2FC3372}"/>
              </a:ext>
            </a:extLst>
          </p:cNvPr>
          <p:cNvSpPr>
            <a:spLocks noGrp="1"/>
          </p:cNvSpPr>
          <p:nvPr>
            <p:ph type="sldNum" sz="quarter" idx="12"/>
          </p:nvPr>
        </p:nvSpPr>
        <p:spPr/>
        <p:txBody>
          <a:bodyPr/>
          <a:lstStyle/>
          <a:p>
            <a:fld id="{7F884EDB-0749-44B1-815B-1F5F520B7E8B}" type="slidenum">
              <a:rPr lang="zh-CN" altLang="en-US" smtClean="0"/>
              <a:t>‹#›</a:t>
            </a:fld>
            <a:endParaRPr lang="zh-CN" altLang="en-US"/>
          </a:p>
        </p:txBody>
      </p:sp>
    </p:spTree>
    <p:extLst>
      <p:ext uri="{BB962C8B-B14F-4D97-AF65-F5344CB8AC3E}">
        <p14:creationId xmlns:p14="http://schemas.microsoft.com/office/powerpoint/2010/main" val="42565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469D0-FFA7-461C-9BC3-49F568B60B76}"/>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5D36A7DA-2AAD-4FBD-BA25-E94F2A98F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A4AE9352-7C75-4FC5-BFD2-B0F6561BB9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55D53EE-7608-4032-B718-D70483AC0119}"/>
              </a:ext>
            </a:extLst>
          </p:cNvPr>
          <p:cNvSpPr>
            <a:spLocks noGrp="1"/>
          </p:cNvSpPr>
          <p:nvPr>
            <p:ph type="dt" sz="half" idx="10"/>
          </p:nvPr>
        </p:nvSpPr>
        <p:spPr/>
        <p:txBody>
          <a:bodyPr/>
          <a:lstStyle/>
          <a:p>
            <a:fld id="{39C6083F-CADA-48EB-BFCF-97CBAE3B037C}" type="datetimeFigureOut">
              <a:rPr lang="zh-CN" altLang="en-US" smtClean="0"/>
              <a:t>2020/11/30</a:t>
            </a:fld>
            <a:endParaRPr lang="zh-CN" altLang="en-US"/>
          </a:p>
        </p:txBody>
      </p:sp>
      <p:sp>
        <p:nvSpPr>
          <p:cNvPr id="6" name="Footer Placeholder 5">
            <a:extLst>
              <a:ext uri="{FF2B5EF4-FFF2-40B4-BE49-F238E27FC236}">
                <a16:creationId xmlns:a16="http://schemas.microsoft.com/office/drawing/2014/main" id="{75CFABE8-BA1A-464A-8E5E-E2FFB281FC6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BC6AD529-24AE-4870-BF6D-61D42EACE5DC}"/>
              </a:ext>
            </a:extLst>
          </p:cNvPr>
          <p:cNvSpPr>
            <a:spLocks noGrp="1"/>
          </p:cNvSpPr>
          <p:nvPr>
            <p:ph type="sldNum" sz="quarter" idx="12"/>
          </p:nvPr>
        </p:nvSpPr>
        <p:spPr/>
        <p:txBody>
          <a:bodyPr/>
          <a:lstStyle/>
          <a:p>
            <a:fld id="{7F884EDB-0749-44B1-815B-1F5F520B7E8B}" type="slidenum">
              <a:rPr lang="zh-CN" altLang="en-US" smtClean="0"/>
              <a:t>‹#›</a:t>
            </a:fld>
            <a:endParaRPr lang="zh-CN" altLang="en-US"/>
          </a:p>
        </p:txBody>
      </p:sp>
    </p:spTree>
    <p:extLst>
      <p:ext uri="{BB962C8B-B14F-4D97-AF65-F5344CB8AC3E}">
        <p14:creationId xmlns:p14="http://schemas.microsoft.com/office/powerpoint/2010/main" val="3836446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FABCD-BB80-412F-853C-3464D0CE1F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75BE853-438C-4206-92A2-3CCD67B669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39177D0-9B6A-48E4-8A5C-8FA8D99696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C6083F-CADA-48EB-BFCF-97CBAE3B037C}" type="datetimeFigureOut">
              <a:rPr lang="zh-CN" altLang="en-US" smtClean="0"/>
              <a:t>2020/11/30</a:t>
            </a:fld>
            <a:endParaRPr lang="zh-CN" altLang="en-US"/>
          </a:p>
        </p:txBody>
      </p:sp>
      <p:sp>
        <p:nvSpPr>
          <p:cNvPr id="5" name="Footer Placeholder 4">
            <a:extLst>
              <a:ext uri="{FF2B5EF4-FFF2-40B4-BE49-F238E27FC236}">
                <a16:creationId xmlns:a16="http://schemas.microsoft.com/office/drawing/2014/main" id="{65988681-FBC1-49B3-A8B7-78FFD4E9EA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ECCDA066-C428-48C2-A5EF-977C3249CF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884EDB-0749-44B1-815B-1F5F520B7E8B}" type="slidenum">
              <a:rPr lang="zh-CN" altLang="en-US" smtClean="0"/>
              <a:t>‹#›</a:t>
            </a:fld>
            <a:endParaRPr lang="zh-CN" altLang="en-US"/>
          </a:p>
        </p:txBody>
      </p:sp>
    </p:spTree>
    <p:extLst>
      <p:ext uri="{BB962C8B-B14F-4D97-AF65-F5344CB8AC3E}">
        <p14:creationId xmlns:p14="http://schemas.microsoft.com/office/powerpoint/2010/main" val="1108043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6.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11.xml"/><Relationship Id="rId16"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1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26.png"/><Relationship Id="rId9" Type="http://schemas.openxmlformats.org/officeDocument/2006/relationships/image" Target="../media/image73.png"/></Relationships>
</file>

<file path=ppt/slides/_rels/slide1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jpeg"/><Relationship Id="rId7"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5.png"/><Relationship Id="rId4" Type="http://schemas.openxmlformats.org/officeDocument/2006/relationships/image" Target="../media/image26.png"/><Relationship Id="rId9"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1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0.png"/><Relationship Id="rId4" Type="http://schemas.openxmlformats.org/officeDocument/2006/relationships/image" Target="../media/image88.png"/></Relationships>
</file>

<file path=ppt/slides/_rels/slide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23.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2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huzi96/Coarse2Fine-ImaComp" TargetMode="External"/><Relationship Id="rId3" Type="http://schemas.openxmlformats.org/officeDocument/2006/relationships/hyperlink" Target="https://github.com/tensorflow/compression" TargetMode="External"/><Relationship Id="rId7" Type="http://schemas.openxmlformats.org/officeDocument/2006/relationships/hyperlink" Target="https://github.com/ZhengxueCheng/Learned-Image-Compression-with-GMM-and-Attention"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github.com/fab-jul/imgcomp-cvpr" TargetMode="External"/><Relationship Id="rId5" Type="http://schemas.openxmlformats.org/officeDocument/2006/relationships/hyperlink" Target="https://github.com/JooyoungLeeETRI/CA_Entropy_Model" TargetMode="External"/><Relationship Id="rId10" Type="http://schemas.openxmlformats.org/officeDocument/2006/relationships/hyperlink" Target="https://github.com/tensorflow/compression/tree/master/models/hific" TargetMode="External"/><Relationship Id="rId4" Type="http://schemas.openxmlformats.org/officeDocument/2006/relationships/hyperlink" Target="https://interdigitalinc.github.io/CompressAI/index.html" TargetMode="External"/><Relationship Id="rId9" Type="http://schemas.openxmlformats.org/officeDocument/2006/relationships/hyperlink" Target="https://github.com/mahaichuan/Versatile-Image-Compression"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70.png"/><Relationship Id="rId18" Type="http://schemas.openxmlformats.org/officeDocument/2006/relationships/image" Target="../media/image39.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38.png"/><Relationship Id="rId2" Type="http://schemas.openxmlformats.org/officeDocument/2006/relationships/notesSlide" Target="../notesSlides/notesSlide7.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6.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180.pn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6.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4.png"/><Relationship Id="rId5" Type="http://schemas.openxmlformats.org/officeDocument/2006/relationships/image" Target="../media/image40.png"/><Relationship Id="rId10" Type="http://schemas.openxmlformats.org/officeDocument/2006/relationships/image" Target="../media/image270.png"/><Relationship Id="rId4" Type="http://schemas.openxmlformats.org/officeDocument/2006/relationships/image" Target="../media/image27.png"/><Relationship Id="rId9" Type="http://schemas.openxmlformats.org/officeDocument/2006/relationships/image" Target="../media/image2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7B9E4E-7B59-4348-9DCD-E99E750CA40A}"/>
              </a:ext>
            </a:extLst>
          </p:cNvPr>
          <p:cNvSpPr txBox="1"/>
          <p:nvPr/>
        </p:nvSpPr>
        <p:spPr>
          <a:xfrm>
            <a:off x="0" y="1008152"/>
            <a:ext cx="12192000" cy="1323439"/>
          </a:xfrm>
          <a:prstGeom prst="rect">
            <a:avLst/>
          </a:prstGeom>
          <a:noFill/>
        </p:spPr>
        <p:txBody>
          <a:bodyPr wrap="square">
            <a:spAutoFit/>
          </a:bodyPr>
          <a:lstStyle/>
          <a:p>
            <a:pPr algn="ctr"/>
            <a:r>
              <a:rPr lang="en-US" altLang="zh-CN" sz="4000" b="0" i="0" dirty="0">
                <a:solidFill>
                  <a:srgbClr val="152732"/>
                </a:solidFill>
                <a:effectLst/>
                <a:latin typeface="Open Sans"/>
              </a:rPr>
              <a:t>Learned Image and Video </a:t>
            </a:r>
            <a:r>
              <a:rPr lang="en-US" altLang="zh-CN" sz="4000" dirty="0">
                <a:solidFill>
                  <a:srgbClr val="152732"/>
                </a:solidFill>
                <a:latin typeface="Open Sans"/>
              </a:rPr>
              <a:t>C</a:t>
            </a:r>
            <a:r>
              <a:rPr lang="en-US" altLang="zh-CN" sz="4000" b="0" i="0" dirty="0">
                <a:solidFill>
                  <a:srgbClr val="152732"/>
                </a:solidFill>
                <a:effectLst/>
                <a:latin typeface="Open Sans"/>
              </a:rPr>
              <a:t>ompression with </a:t>
            </a:r>
          </a:p>
          <a:p>
            <a:pPr algn="ctr"/>
            <a:r>
              <a:rPr lang="en-US" altLang="zh-CN" sz="4000" b="0" i="0" dirty="0">
                <a:solidFill>
                  <a:srgbClr val="152732"/>
                </a:solidFill>
                <a:effectLst/>
                <a:latin typeface="Open Sans"/>
              </a:rPr>
              <a:t>Deep </a:t>
            </a:r>
            <a:r>
              <a:rPr lang="en-US" altLang="zh-CN" sz="4000" dirty="0">
                <a:solidFill>
                  <a:srgbClr val="152732"/>
                </a:solidFill>
                <a:latin typeface="Open Sans"/>
              </a:rPr>
              <a:t>N</a:t>
            </a:r>
            <a:r>
              <a:rPr lang="en-US" altLang="zh-CN" sz="4000" b="0" i="0" dirty="0">
                <a:solidFill>
                  <a:srgbClr val="152732"/>
                </a:solidFill>
                <a:effectLst/>
                <a:latin typeface="Open Sans"/>
              </a:rPr>
              <a:t>eural </a:t>
            </a:r>
            <a:r>
              <a:rPr lang="en-US" altLang="zh-CN" sz="4000" dirty="0">
                <a:solidFill>
                  <a:srgbClr val="152732"/>
                </a:solidFill>
                <a:latin typeface="Open Sans"/>
              </a:rPr>
              <a:t>N</a:t>
            </a:r>
            <a:r>
              <a:rPr lang="en-US" altLang="zh-CN" sz="4000" b="0" i="0" dirty="0">
                <a:solidFill>
                  <a:srgbClr val="152732"/>
                </a:solidFill>
                <a:effectLst/>
                <a:latin typeface="Open Sans"/>
              </a:rPr>
              <a:t>etworks</a:t>
            </a:r>
          </a:p>
        </p:txBody>
      </p:sp>
      <p:sp>
        <p:nvSpPr>
          <p:cNvPr id="7" name="TextBox 6">
            <a:extLst>
              <a:ext uri="{FF2B5EF4-FFF2-40B4-BE49-F238E27FC236}">
                <a16:creationId xmlns:a16="http://schemas.microsoft.com/office/drawing/2014/main" id="{5F149DC2-2E08-457A-9DA3-E49DF9DE76D7}"/>
              </a:ext>
            </a:extLst>
          </p:cNvPr>
          <p:cNvSpPr txBox="1"/>
          <p:nvPr/>
        </p:nvSpPr>
        <p:spPr>
          <a:xfrm>
            <a:off x="-1" y="0"/>
            <a:ext cx="10161767" cy="369332"/>
          </a:xfrm>
          <a:prstGeom prst="rect">
            <a:avLst/>
          </a:prstGeom>
          <a:noFill/>
        </p:spPr>
        <p:txBody>
          <a:bodyPr wrap="square">
            <a:spAutoFit/>
          </a:bodyPr>
          <a:lstStyle/>
          <a:p>
            <a:r>
              <a:rPr lang="en-US" altLang="zh-CN" i="0" dirty="0">
                <a:effectLst/>
                <a:latin typeface="Open Sans"/>
              </a:rPr>
              <a:t>2020 IEEE International Conference on Visual Communications and Image Processing (VCIP)</a:t>
            </a:r>
          </a:p>
        </p:txBody>
      </p:sp>
      <p:grpSp>
        <p:nvGrpSpPr>
          <p:cNvPr id="14" name="Group 13">
            <a:extLst>
              <a:ext uri="{FF2B5EF4-FFF2-40B4-BE49-F238E27FC236}">
                <a16:creationId xmlns:a16="http://schemas.microsoft.com/office/drawing/2014/main" id="{9DF90D1F-E7D1-47F2-BE09-1F29F51626AB}"/>
              </a:ext>
            </a:extLst>
          </p:cNvPr>
          <p:cNvGrpSpPr/>
          <p:nvPr/>
        </p:nvGrpSpPr>
        <p:grpSpPr>
          <a:xfrm>
            <a:off x="627600" y="3128383"/>
            <a:ext cx="2492068" cy="2685455"/>
            <a:chOff x="662276" y="3128383"/>
            <a:chExt cx="2492068" cy="2685455"/>
          </a:xfrm>
        </p:grpSpPr>
        <p:sp>
          <p:nvSpPr>
            <p:cNvPr id="9" name="TextBox 8">
              <a:extLst>
                <a:ext uri="{FF2B5EF4-FFF2-40B4-BE49-F238E27FC236}">
                  <a16:creationId xmlns:a16="http://schemas.microsoft.com/office/drawing/2014/main" id="{855197AA-EDFE-4000-9A70-D76CD19940B7}"/>
                </a:ext>
              </a:extLst>
            </p:cNvPr>
            <p:cNvSpPr txBox="1"/>
            <p:nvPr/>
          </p:nvSpPr>
          <p:spPr>
            <a:xfrm>
              <a:off x="662276" y="4890508"/>
              <a:ext cx="2492068" cy="923330"/>
            </a:xfrm>
            <a:prstGeom prst="rect">
              <a:avLst/>
            </a:prstGeom>
            <a:noFill/>
          </p:spPr>
          <p:txBody>
            <a:bodyPr wrap="square">
              <a:spAutoFit/>
            </a:bodyPr>
            <a:lstStyle/>
            <a:p>
              <a:pPr algn="ctr"/>
              <a:r>
                <a:rPr lang="en-US" altLang="zh-CN" b="0" i="0" dirty="0">
                  <a:solidFill>
                    <a:srgbClr val="152732"/>
                  </a:solidFill>
                  <a:effectLst/>
                  <a:latin typeface="Open Sans"/>
                </a:rPr>
                <a:t>Dong Xu</a:t>
              </a:r>
            </a:p>
            <a:p>
              <a:pPr algn="ctr"/>
              <a:r>
                <a:rPr lang="en-US" altLang="zh-CN" b="0" i="0" dirty="0">
                  <a:solidFill>
                    <a:srgbClr val="444444"/>
                  </a:solidFill>
                  <a:effectLst/>
                  <a:latin typeface="Open Sans"/>
                </a:rPr>
                <a:t>University of Sydney, Australia</a:t>
              </a:r>
              <a:endParaRPr lang="en-US" altLang="zh-CN" b="0" i="0" dirty="0">
                <a:solidFill>
                  <a:srgbClr val="152732"/>
                </a:solidFill>
                <a:effectLst/>
                <a:latin typeface="Open Sans"/>
              </a:endParaRPr>
            </a:p>
          </p:txBody>
        </p:sp>
        <p:pic>
          <p:nvPicPr>
            <p:cNvPr id="1026" name="Picture 2" descr="Prof. Dong Xu">
              <a:extLst>
                <a:ext uri="{FF2B5EF4-FFF2-40B4-BE49-F238E27FC236}">
                  <a16:creationId xmlns:a16="http://schemas.microsoft.com/office/drawing/2014/main" id="{4F8753CA-CB41-4DCC-B635-53129C04F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085" y="3128383"/>
              <a:ext cx="1314450" cy="1762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523726A9-028D-447B-9EF6-B4EFEAE0D24A}"/>
              </a:ext>
            </a:extLst>
          </p:cNvPr>
          <p:cNvGrpSpPr/>
          <p:nvPr/>
        </p:nvGrpSpPr>
        <p:grpSpPr>
          <a:xfrm>
            <a:off x="3327114" y="3052183"/>
            <a:ext cx="2561306" cy="2761655"/>
            <a:chOff x="3085106" y="3052183"/>
            <a:chExt cx="2561306" cy="2761655"/>
          </a:xfrm>
        </p:grpSpPr>
        <p:pic>
          <p:nvPicPr>
            <p:cNvPr id="1028" name="Picture 4" descr="Dr. Guo Lu">
              <a:extLst>
                <a:ext uri="{FF2B5EF4-FFF2-40B4-BE49-F238E27FC236}">
                  <a16:creationId xmlns:a16="http://schemas.microsoft.com/office/drawing/2014/main" id="{8E3D60F8-6F56-4AE1-9AB0-6784AA97DE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153" y="3052183"/>
              <a:ext cx="1314450" cy="18383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B809F8D-0B9B-4696-9321-E1385DACB15D}"/>
                </a:ext>
              </a:extLst>
            </p:cNvPr>
            <p:cNvSpPr txBox="1"/>
            <p:nvPr/>
          </p:nvSpPr>
          <p:spPr>
            <a:xfrm>
              <a:off x="3085106" y="4890508"/>
              <a:ext cx="2561306" cy="923330"/>
            </a:xfrm>
            <a:prstGeom prst="rect">
              <a:avLst/>
            </a:prstGeom>
            <a:noFill/>
          </p:spPr>
          <p:txBody>
            <a:bodyPr wrap="square">
              <a:spAutoFit/>
            </a:bodyPr>
            <a:lstStyle/>
            <a:p>
              <a:pPr algn="ctr"/>
              <a:r>
                <a:rPr lang="en-US" altLang="zh-CN" b="0" i="0" dirty="0">
                  <a:solidFill>
                    <a:srgbClr val="152732"/>
                  </a:solidFill>
                  <a:effectLst/>
                  <a:latin typeface="Open Sans"/>
                </a:rPr>
                <a:t>Guo Lu</a:t>
              </a:r>
            </a:p>
            <a:p>
              <a:pPr algn="ctr"/>
              <a:r>
                <a:rPr lang="en-US" altLang="zh-CN" b="0" i="0" dirty="0">
                  <a:solidFill>
                    <a:srgbClr val="444444"/>
                  </a:solidFill>
                  <a:effectLst/>
                  <a:latin typeface="Open Sans"/>
                </a:rPr>
                <a:t>Beijing Institute of Technology, China</a:t>
              </a:r>
              <a:endParaRPr lang="en-US" altLang="zh-CN" b="0" i="0" dirty="0">
                <a:solidFill>
                  <a:srgbClr val="152732"/>
                </a:solidFill>
                <a:effectLst/>
                <a:latin typeface="Open Sans"/>
              </a:endParaRPr>
            </a:p>
          </p:txBody>
        </p:sp>
      </p:grpSp>
      <p:grpSp>
        <p:nvGrpSpPr>
          <p:cNvPr id="17" name="Group 16">
            <a:extLst>
              <a:ext uri="{FF2B5EF4-FFF2-40B4-BE49-F238E27FC236}">
                <a16:creationId xmlns:a16="http://schemas.microsoft.com/office/drawing/2014/main" id="{1A05876D-5C11-4A06-976B-C15C39D944EC}"/>
              </a:ext>
            </a:extLst>
          </p:cNvPr>
          <p:cNvGrpSpPr/>
          <p:nvPr/>
        </p:nvGrpSpPr>
        <p:grpSpPr>
          <a:xfrm>
            <a:off x="6165104" y="3221146"/>
            <a:ext cx="2561306" cy="2250489"/>
            <a:chOff x="5611793" y="3286350"/>
            <a:chExt cx="2561306" cy="2250489"/>
          </a:xfrm>
        </p:grpSpPr>
        <p:pic>
          <p:nvPicPr>
            <p:cNvPr id="1030" name="Picture 6" descr="Dr. Ren Yang">
              <a:extLst>
                <a:ext uri="{FF2B5EF4-FFF2-40B4-BE49-F238E27FC236}">
                  <a16:creationId xmlns:a16="http://schemas.microsoft.com/office/drawing/2014/main" id="{67B48038-0557-4B9D-8D1C-98C8098870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5221" y="3286350"/>
              <a:ext cx="1314450" cy="16097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1684C52-283C-4BC9-B31D-4E3C1EB1D98A}"/>
                </a:ext>
              </a:extLst>
            </p:cNvPr>
            <p:cNvSpPr txBox="1"/>
            <p:nvPr/>
          </p:nvSpPr>
          <p:spPr>
            <a:xfrm>
              <a:off x="5611793" y="4890508"/>
              <a:ext cx="2561306" cy="646331"/>
            </a:xfrm>
            <a:prstGeom prst="rect">
              <a:avLst/>
            </a:prstGeom>
            <a:noFill/>
          </p:spPr>
          <p:txBody>
            <a:bodyPr wrap="square">
              <a:spAutoFit/>
            </a:bodyPr>
            <a:lstStyle/>
            <a:p>
              <a:pPr algn="ctr"/>
              <a:r>
                <a:rPr lang="en-US" altLang="zh-CN" b="0" i="0" dirty="0">
                  <a:solidFill>
                    <a:srgbClr val="152732"/>
                  </a:solidFill>
                  <a:effectLst/>
                  <a:latin typeface="Open Sans"/>
                </a:rPr>
                <a:t>Ren Yang</a:t>
              </a:r>
            </a:p>
            <a:p>
              <a:pPr algn="ctr"/>
              <a:r>
                <a:rPr lang="en-US" altLang="zh-CN" b="0" i="0" dirty="0">
                  <a:solidFill>
                    <a:srgbClr val="444444"/>
                  </a:solidFill>
                  <a:effectLst/>
                  <a:latin typeface="Open Sans"/>
                </a:rPr>
                <a:t>ETH Zurich, Switzerland</a:t>
              </a:r>
              <a:endParaRPr lang="en-US" altLang="zh-CN" b="0" i="0" dirty="0">
                <a:solidFill>
                  <a:srgbClr val="152732"/>
                </a:solidFill>
                <a:effectLst/>
                <a:latin typeface="Open Sans"/>
              </a:endParaRPr>
            </a:p>
          </p:txBody>
        </p:sp>
      </p:grpSp>
      <p:grpSp>
        <p:nvGrpSpPr>
          <p:cNvPr id="19" name="Group 18">
            <a:extLst>
              <a:ext uri="{FF2B5EF4-FFF2-40B4-BE49-F238E27FC236}">
                <a16:creationId xmlns:a16="http://schemas.microsoft.com/office/drawing/2014/main" id="{40D75142-7DCA-4E4A-B8C1-2ED0DC77C6B5}"/>
              </a:ext>
            </a:extLst>
          </p:cNvPr>
          <p:cNvGrpSpPr/>
          <p:nvPr/>
        </p:nvGrpSpPr>
        <p:grpSpPr>
          <a:xfrm>
            <a:off x="9003094" y="3206055"/>
            <a:ext cx="2561306" cy="2265580"/>
            <a:chOff x="8069242" y="3271258"/>
            <a:chExt cx="2561306" cy="2265580"/>
          </a:xfrm>
        </p:grpSpPr>
        <p:pic>
          <p:nvPicPr>
            <p:cNvPr id="1032" name="Picture 8" descr="Dr. Radu Timofte">
              <a:extLst>
                <a:ext uri="{FF2B5EF4-FFF2-40B4-BE49-F238E27FC236}">
                  <a16:creationId xmlns:a16="http://schemas.microsoft.com/office/drawing/2014/main" id="{3E29200B-52E8-4CF9-916C-9D0B2A6BB2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3492" y="3271258"/>
              <a:ext cx="1314450" cy="16192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E901A85-6910-466D-AB3D-5A38559C0A2E}"/>
                </a:ext>
              </a:extLst>
            </p:cNvPr>
            <p:cNvSpPr txBox="1"/>
            <p:nvPr/>
          </p:nvSpPr>
          <p:spPr>
            <a:xfrm>
              <a:off x="8069242" y="4890507"/>
              <a:ext cx="2561306" cy="646331"/>
            </a:xfrm>
            <a:prstGeom prst="rect">
              <a:avLst/>
            </a:prstGeom>
            <a:noFill/>
          </p:spPr>
          <p:txBody>
            <a:bodyPr wrap="square">
              <a:spAutoFit/>
            </a:bodyPr>
            <a:lstStyle/>
            <a:p>
              <a:pPr algn="ctr"/>
              <a:r>
                <a:rPr lang="en-US" altLang="zh-CN" b="0" i="0" dirty="0">
                  <a:solidFill>
                    <a:srgbClr val="152732"/>
                  </a:solidFill>
                  <a:effectLst/>
                  <a:latin typeface="Open Sans"/>
                </a:rPr>
                <a:t>Radu </a:t>
              </a:r>
              <a:r>
                <a:rPr lang="en-US" altLang="zh-CN" dirty="0" err="1">
                  <a:solidFill>
                    <a:srgbClr val="152732"/>
                  </a:solidFill>
                  <a:latin typeface="Open Sans"/>
                </a:rPr>
                <a:t>T</a:t>
              </a:r>
              <a:r>
                <a:rPr lang="en-US" altLang="zh-CN" b="0" i="0" dirty="0" err="1">
                  <a:solidFill>
                    <a:srgbClr val="152732"/>
                  </a:solidFill>
                  <a:effectLst/>
                  <a:latin typeface="Open Sans"/>
                </a:rPr>
                <a:t>imofte</a:t>
              </a:r>
              <a:endParaRPr lang="en-US" altLang="zh-CN" b="0" i="0" dirty="0">
                <a:solidFill>
                  <a:srgbClr val="152732"/>
                </a:solidFill>
                <a:effectLst/>
                <a:latin typeface="Open Sans"/>
              </a:endParaRPr>
            </a:p>
            <a:p>
              <a:pPr algn="ctr"/>
              <a:r>
                <a:rPr lang="en-US" altLang="zh-CN" b="0" i="0" dirty="0">
                  <a:solidFill>
                    <a:srgbClr val="444444"/>
                  </a:solidFill>
                  <a:effectLst/>
                  <a:latin typeface="Open Sans"/>
                </a:rPr>
                <a:t>ETH Zurich, Switzerland</a:t>
              </a:r>
              <a:endParaRPr lang="en-US" altLang="zh-CN" b="0" i="0" dirty="0">
                <a:solidFill>
                  <a:srgbClr val="152732"/>
                </a:solidFill>
                <a:effectLst/>
                <a:latin typeface="Open Sans"/>
              </a:endParaRPr>
            </a:p>
          </p:txBody>
        </p:sp>
      </p:grpSp>
      <p:pic>
        <p:nvPicPr>
          <p:cNvPr id="3" name="Picture 2" descr="VCIP 2020">
            <a:extLst>
              <a:ext uri="{FF2B5EF4-FFF2-40B4-BE49-F238E27FC236}">
                <a16:creationId xmlns:a16="http://schemas.microsoft.com/office/drawing/2014/main" id="{4429B327-79B8-49C9-9F73-B161F80E89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0750" y="10682"/>
            <a:ext cx="2381250" cy="62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612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CA74A4C0-68A6-4381-9916-FBCB64CFA0DF}"/>
              </a:ext>
            </a:extLst>
          </p:cNvPr>
          <p:cNvPicPr>
            <a:picLocks noChangeAspect="1"/>
          </p:cNvPicPr>
          <p:nvPr/>
        </p:nvPicPr>
        <p:blipFill>
          <a:blip r:embed="rId3"/>
          <a:stretch>
            <a:fillRect/>
          </a:stretch>
        </p:blipFill>
        <p:spPr>
          <a:xfrm>
            <a:off x="7321950" y="116593"/>
            <a:ext cx="4800930" cy="1436660"/>
          </a:xfrm>
          <a:prstGeom prst="rect">
            <a:avLst/>
          </a:prstGeom>
        </p:spPr>
      </p:pic>
      <p:sp>
        <p:nvSpPr>
          <p:cNvPr id="7" name="TextBox 6">
            <a:extLst>
              <a:ext uri="{FF2B5EF4-FFF2-40B4-BE49-F238E27FC236}">
                <a16:creationId xmlns:a16="http://schemas.microsoft.com/office/drawing/2014/main" id="{2EBDD25B-922E-46E0-948A-C454EF8350A4}"/>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3" name="内容占位符 2">
            <a:extLst>
              <a:ext uri="{FF2B5EF4-FFF2-40B4-BE49-F238E27FC236}">
                <a16:creationId xmlns:a16="http://schemas.microsoft.com/office/drawing/2014/main" id="{6543C38D-609A-4456-BA63-BEB9A064DD81}"/>
              </a:ext>
            </a:extLst>
          </p:cNvPr>
          <p:cNvSpPr>
            <a:spLocks noGrp="1"/>
          </p:cNvSpPr>
          <p:nvPr>
            <p:ph idx="1"/>
          </p:nvPr>
        </p:nvSpPr>
        <p:spPr>
          <a:xfrm>
            <a:off x="190830" y="968013"/>
            <a:ext cx="12001170" cy="4351338"/>
          </a:xfrm>
        </p:spPr>
        <p:txBody>
          <a:bodyPr>
            <a:normAutofit/>
          </a:bodyPr>
          <a:lstStyle/>
          <a:p>
            <a:r>
              <a:rPr kumimoji="1" lang="en-US" altLang="zh-CN" sz="2400" dirty="0"/>
              <a:t>CNN transformer + </a:t>
            </a:r>
            <a:r>
              <a:rPr kumimoji="1" lang="en-US" altLang="zh-CN" sz="2400" b="1" dirty="0">
                <a:solidFill>
                  <a:srgbClr val="0070C0"/>
                </a:solidFill>
              </a:rPr>
              <a:t>autoregressive</a:t>
            </a:r>
            <a:r>
              <a:rPr kumimoji="1" lang="en-US" altLang="zh-CN" sz="2400" dirty="0"/>
              <a:t> entropy model </a:t>
            </a:r>
            <a:r>
              <a:rPr kumimoji="1" lang="en-US" altLang="zh-CN" sz="2400" baseline="30000" dirty="0"/>
              <a:t>[3]</a:t>
            </a:r>
            <a:endParaRPr kumimoji="1" lang="en-US" altLang="zh-CN" sz="2400" dirty="0"/>
          </a:p>
          <a:p>
            <a:endParaRPr kumimoji="1" lang="en-US" altLang="zh-CN" sz="900" dirty="0"/>
          </a:p>
        </p:txBody>
      </p:sp>
      <p:sp>
        <p:nvSpPr>
          <p:cNvPr id="4" name="Rectangle 3">
            <a:extLst>
              <a:ext uri="{FF2B5EF4-FFF2-40B4-BE49-F238E27FC236}">
                <a16:creationId xmlns:a16="http://schemas.microsoft.com/office/drawing/2014/main" id="{BABBFEA6-C1B1-498E-936C-D019270FE9AE}"/>
              </a:ext>
            </a:extLst>
          </p:cNvPr>
          <p:cNvSpPr/>
          <p:nvPr/>
        </p:nvSpPr>
        <p:spPr>
          <a:xfrm>
            <a:off x="9159833" y="126900"/>
            <a:ext cx="2904841" cy="1386655"/>
          </a:xfrm>
          <a:prstGeom prst="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TextBox 241">
            <a:extLst>
              <a:ext uri="{FF2B5EF4-FFF2-40B4-BE49-F238E27FC236}">
                <a16:creationId xmlns:a16="http://schemas.microsoft.com/office/drawing/2014/main" id="{F20AB85B-B29B-46AB-9A13-B13255A58B89}"/>
              </a:ext>
            </a:extLst>
          </p:cNvPr>
          <p:cNvSpPr txBox="1"/>
          <p:nvPr/>
        </p:nvSpPr>
        <p:spPr>
          <a:xfrm>
            <a:off x="66674" y="6313400"/>
            <a:ext cx="11807826" cy="584775"/>
          </a:xfrm>
          <a:prstGeom prst="rect">
            <a:avLst/>
          </a:prstGeom>
          <a:noFill/>
        </p:spPr>
        <p:txBody>
          <a:bodyPr wrap="square">
            <a:spAutoFit/>
          </a:bodyPr>
          <a:lstStyle/>
          <a:p>
            <a:r>
              <a:rPr lang="en-US" altLang="zh-CN" sz="1600" b="0" i="0" dirty="0">
                <a:solidFill>
                  <a:srgbClr val="222222"/>
                </a:solidFill>
                <a:effectLst/>
              </a:rPr>
              <a:t>[3] </a:t>
            </a:r>
            <a:r>
              <a:rPr lang="en-US" altLang="zh-CN" sz="1600" b="0" i="0" dirty="0" err="1">
                <a:solidFill>
                  <a:srgbClr val="222222"/>
                </a:solidFill>
                <a:effectLst/>
              </a:rPr>
              <a:t>Minnen</a:t>
            </a:r>
            <a:r>
              <a:rPr lang="en-US" altLang="zh-CN" sz="1600" b="0" i="0" dirty="0">
                <a:solidFill>
                  <a:srgbClr val="222222"/>
                </a:solidFill>
                <a:effectLst/>
              </a:rPr>
              <a:t>, David, et al. "Joint autoregressive and hierarchical priors for learned image compression." in </a:t>
            </a:r>
            <a:r>
              <a:rPr lang="en-US" altLang="zh-CN" sz="1600" b="0" i="0" dirty="0" err="1">
                <a:solidFill>
                  <a:srgbClr val="222222"/>
                </a:solidFill>
                <a:effectLst/>
              </a:rPr>
              <a:t>NeruIPS</a:t>
            </a:r>
            <a:r>
              <a:rPr lang="en-US" altLang="zh-CN" sz="1600" b="0" i="0" dirty="0">
                <a:solidFill>
                  <a:srgbClr val="222222"/>
                </a:solidFill>
                <a:effectLst/>
              </a:rPr>
              <a:t>. 2018.</a:t>
            </a:r>
          </a:p>
          <a:p>
            <a:r>
              <a:rPr lang="en-US" altLang="zh-CN" sz="1600" dirty="0">
                <a:solidFill>
                  <a:srgbClr val="222222"/>
                </a:solidFill>
              </a:rPr>
              <a:t>[4] Mentzer, Fabian, et al. “Conditional Probability Models for Deep Image Compression”, in CVPR, 2018.</a:t>
            </a:r>
            <a:endParaRPr lang="zh-CN" altLang="en-US" sz="1600" dirty="0"/>
          </a:p>
        </p:txBody>
      </p:sp>
      <p:pic>
        <p:nvPicPr>
          <p:cNvPr id="5" name="Picture 4">
            <a:extLst>
              <a:ext uri="{FF2B5EF4-FFF2-40B4-BE49-F238E27FC236}">
                <a16:creationId xmlns:a16="http://schemas.microsoft.com/office/drawing/2014/main" id="{9BE84CAF-E540-4F31-A371-85ED81B6BC6D}"/>
              </a:ext>
            </a:extLst>
          </p:cNvPr>
          <p:cNvPicPr>
            <a:picLocks noChangeAspect="1"/>
          </p:cNvPicPr>
          <p:nvPr/>
        </p:nvPicPr>
        <p:blipFill>
          <a:blip r:embed="rId4"/>
          <a:stretch>
            <a:fillRect/>
          </a:stretch>
        </p:blipFill>
        <p:spPr>
          <a:xfrm>
            <a:off x="501832" y="1587582"/>
            <a:ext cx="6758048" cy="2609646"/>
          </a:xfrm>
          <a:prstGeom prst="rect">
            <a:avLst/>
          </a:prstGeom>
        </p:spPr>
      </p:pic>
      <p:pic>
        <p:nvPicPr>
          <p:cNvPr id="6" name="Picture 5">
            <a:extLst>
              <a:ext uri="{FF2B5EF4-FFF2-40B4-BE49-F238E27FC236}">
                <a16:creationId xmlns:a16="http://schemas.microsoft.com/office/drawing/2014/main" id="{74F130D8-9F39-4EAB-B98C-78DA4F5EB016}"/>
              </a:ext>
            </a:extLst>
          </p:cNvPr>
          <p:cNvPicPr>
            <a:picLocks noChangeAspect="1"/>
          </p:cNvPicPr>
          <p:nvPr/>
        </p:nvPicPr>
        <p:blipFill>
          <a:blip r:embed="rId5"/>
          <a:stretch>
            <a:fillRect/>
          </a:stretch>
        </p:blipFill>
        <p:spPr>
          <a:xfrm>
            <a:off x="448543" y="5514069"/>
            <a:ext cx="6864626" cy="765314"/>
          </a:xfrm>
          <a:prstGeom prst="rect">
            <a:avLst/>
          </a:prstGeom>
        </p:spPr>
      </p:pic>
      <p:pic>
        <p:nvPicPr>
          <p:cNvPr id="8" name="Picture 7">
            <a:extLst>
              <a:ext uri="{FF2B5EF4-FFF2-40B4-BE49-F238E27FC236}">
                <a16:creationId xmlns:a16="http://schemas.microsoft.com/office/drawing/2014/main" id="{D423B57B-CACF-4CAE-A836-801CD1D84863}"/>
              </a:ext>
            </a:extLst>
          </p:cNvPr>
          <p:cNvPicPr>
            <a:picLocks noChangeAspect="1"/>
          </p:cNvPicPr>
          <p:nvPr/>
        </p:nvPicPr>
        <p:blipFill>
          <a:blip r:embed="rId6"/>
          <a:stretch>
            <a:fillRect/>
          </a:stretch>
        </p:blipFill>
        <p:spPr>
          <a:xfrm>
            <a:off x="2639833" y="4387822"/>
            <a:ext cx="4101736" cy="290566"/>
          </a:xfrm>
          <a:prstGeom prst="rect">
            <a:avLst/>
          </a:prstGeom>
        </p:spPr>
      </p:pic>
      <p:sp>
        <p:nvSpPr>
          <p:cNvPr id="9" name="TextBox 8">
            <a:extLst>
              <a:ext uri="{FF2B5EF4-FFF2-40B4-BE49-F238E27FC236}">
                <a16:creationId xmlns:a16="http://schemas.microsoft.com/office/drawing/2014/main" id="{441B8C82-85CE-4F39-B9F8-FA5812F00128}"/>
              </a:ext>
            </a:extLst>
          </p:cNvPr>
          <p:cNvSpPr txBox="1"/>
          <p:nvPr/>
        </p:nvSpPr>
        <p:spPr>
          <a:xfrm>
            <a:off x="422319" y="4358428"/>
            <a:ext cx="2448102" cy="338554"/>
          </a:xfrm>
          <a:prstGeom prst="rect">
            <a:avLst/>
          </a:prstGeom>
          <a:noFill/>
        </p:spPr>
        <p:txBody>
          <a:bodyPr wrap="square" rtlCol="0">
            <a:spAutoFit/>
          </a:bodyPr>
          <a:lstStyle/>
          <a:p>
            <a:r>
              <a:rPr lang="en-US" altLang="zh-CN" sz="1600" dirty="0">
                <a:solidFill>
                  <a:srgbClr val="0070C0"/>
                </a:solidFill>
              </a:rPr>
              <a:t>Due</a:t>
            </a:r>
            <a:r>
              <a:rPr lang="zh-CN" altLang="en-US" sz="1600" dirty="0">
                <a:solidFill>
                  <a:srgbClr val="0070C0"/>
                </a:solidFill>
              </a:rPr>
              <a:t> </a:t>
            </a:r>
            <a:r>
              <a:rPr lang="en-US" altLang="zh-CN" sz="1600" dirty="0">
                <a:solidFill>
                  <a:srgbClr val="0070C0"/>
                </a:solidFill>
              </a:rPr>
              <a:t>to</a:t>
            </a:r>
            <a:r>
              <a:rPr lang="zh-CN" altLang="en-US" sz="1600" dirty="0">
                <a:solidFill>
                  <a:srgbClr val="0070C0"/>
                </a:solidFill>
              </a:rPr>
              <a:t> </a:t>
            </a:r>
            <a:r>
              <a:rPr lang="en-US" altLang="zh-CN" sz="1600" dirty="0">
                <a:solidFill>
                  <a:srgbClr val="0070C0"/>
                </a:solidFill>
              </a:rPr>
              <a:t>the</a:t>
            </a:r>
            <a:r>
              <a:rPr lang="zh-CN" altLang="en-US" sz="1600" dirty="0">
                <a:solidFill>
                  <a:srgbClr val="0070C0"/>
                </a:solidFill>
              </a:rPr>
              <a:t> </a:t>
            </a:r>
            <a:r>
              <a:rPr lang="en-US" altLang="zh-CN" sz="1600" dirty="0">
                <a:solidFill>
                  <a:srgbClr val="0070C0"/>
                </a:solidFill>
              </a:rPr>
              <a:t>chain rule:</a:t>
            </a:r>
            <a:endParaRPr lang="zh-CN" altLang="en-US" sz="1600" dirty="0">
              <a:solidFill>
                <a:srgbClr val="0070C0"/>
              </a:solidFill>
            </a:endParaRPr>
          </a:p>
        </p:txBody>
      </p:sp>
      <p:pic>
        <p:nvPicPr>
          <p:cNvPr id="10" name="Picture 9">
            <a:extLst>
              <a:ext uri="{FF2B5EF4-FFF2-40B4-BE49-F238E27FC236}">
                <a16:creationId xmlns:a16="http://schemas.microsoft.com/office/drawing/2014/main" id="{84AB628D-A7C3-4505-A0E6-FAC7AD9DE0EA}"/>
              </a:ext>
            </a:extLst>
          </p:cNvPr>
          <p:cNvPicPr>
            <a:picLocks noChangeAspect="1"/>
          </p:cNvPicPr>
          <p:nvPr/>
        </p:nvPicPr>
        <p:blipFill>
          <a:blip r:embed="rId7"/>
          <a:stretch>
            <a:fillRect/>
          </a:stretch>
        </p:blipFill>
        <p:spPr>
          <a:xfrm>
            <a:off x="422319" y="4718374"/>
            <a:ext cx="2977292" cy="596728"/>
          </a:xfrm>
          <a:prstGeom prst="rect">
            <a:avLst/>
          </a:prstGeom>
        </p:spPr>
      </p:pic>
      <p:cxnSp>
        <p:nvCxnSpPr>
          <p:cNvPr id="12" name="Straight Connector 11">
            <a:extLst>
              <a:ext uri="{FF2B5EF4-FFF2-40B4-BE49-F238E27FC236}">
                <a16:creationId xmlns:a16="http://schemas.microsoft.com/office/drawing/2014/main" id="{9F757FDD-B68B-4DAD-943D-706D1A43E39B}"/>
              </a:ext>
            </a:extLst>
          </p:cNvPr>
          <p:cNvCxnSpPr>
            <a:cxnSpLocks/>
          </p:cNvCxnSpPr>
          <p:nvPr/>
        </p:nvCxnSpPr>
        <p:spPr>
          <a:xfrm>
            <a:off x="6608395" y="3551944"/>
            <a:ext cx="261511"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C701C1B-2FB8-48A4-BCA2-D49CBC6DE842}"/>
              </a:ext>
            </a:extLst>
          </p:cNvPr>
          <p:cNvCxnSpPr>
            <a:cxnSpLocks/>
          </p:cNvCxnSpPr>
          <p:nvPr/>
        </p:nvCxnSpPr>
        <p:spPr>
          <a:xfrm>
            <a:off x="6515100" y="6279383"/>
            <a:ext cx="35480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061D618-FAE9-4014-9C2B-981D7F98584A}"/>
              </a:ext>
            </a:extLst>
          </p:cNvPr>
          <p:cNvCxnSpPr>
            <a:cxnSpLocks/>
          </p:cNvCxnSpPr>
          <p:nvPr/>
        </p:nvCxnSpPr>
        <p:spPr>
          <a:xfrm>
            <a:off x="1803400" y="5180833"/>
            <a:ext cx="159621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E74A57C-D351-4D42-80BA-31ECC75F39B5}"/>
              </a:ext>
            </a:extLst>
          </p:cNvPr>
          <p:cNvCxnSpPr>
            <a:cxnSpLocks/>
          </p:cNvCxnSpPr>
          <p:nvPr/>
        </p:nvCxnSpPr>
        <p:spPr>
          <a:xfrm>
            <a:off x="2870421" y="5917433"/>
            <a:ext cx="222862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7819914-6A54-4C52-A84E-80BDA1121C62}"/>
              </a:ext>
            </a:extLst>
          </p:cNvPr>
          <p:cNvCxnSpPr>
            <a:cxnSpLocks/>
          </p:cNvCxnSpPr>
          <p:nvPr/>
        </p:nvCxnSpPr>
        <p:spPr>
          <a:xfrm>
            <a:off x="3491706" y="5033988"/>
            <a:ext cx="551656"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526663-0720-47DB-8707-C1E96C8603B0}"/>
              </a:ext>
            </a:extLst>
          </p:cNvPr>
          <p:cNvCxnSpPr>
            <a:cxnSpLocks/>
          </p:cNvCxnSpPr>
          <p:nvPr/>
        </p:nvCxnSpPr>
        <p:spPr>
          <a:xfrm>
            <a:off x="4032250" y="5022083"/>
            <a:ext cx="0" cy="442092"/>
          </a:xfrm>
          <a:prstGeom prst="line">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C22E9DF-08D4-4588-B6AC-68A335414246}"/>
              </a:ext>
            </a:extLst>
          </p:cNvPr>
          <p:cNvSpPr txBox="1"/>
          <p:nvPr/>
        </p:nvSpPr>
        <p:spPr>
          <a:xfrm>
            <a:off x="7661319" y="1655933"/>
            <a:ext cx="2448102" cy="338554"/>
          </a:xfrm>
          <a:prstGeom prst="rect">
            <a:avLst/>
          </a:prstGeom>
          <a:noFill/>
        </p:spPr>
        <p:txBody>
          <a:bodyPr wrap="square" rtlCol="0">
            <a:spAutoFit/>
          </a:bodyPr>
          <a:lstStyle/>
          <a:p>
            <a:r>
              <a:rPr lang="en-US" altLang="zh-CN" sz="1600" b="1" dirty="0">
                <a:solidFill>
                  <a:srgbClr val="0070C0"/>
                </a:solidFill>
              </a:rPr>
              <a:t>Mask CNN </a:t>
            </a:r>
            <a:r>
              <a:rPr kumimoji="1" lang="en-US" altLang="zh-CN" sz="1600" baseline="30000" dirty="0"/>
              <a:t>[4]</a:t>
            </a:r>
            <a:endParaRPr lang="zh-CN" altLang="en-US" sz="1600" b="1" dirty="0">
              <a:solidFill>
                <a:srgbClr val="0070C0"/>
              </a:solidFill>
            </a:endParaRPr>
          </a:p>
        </p:txBody>
      </p:sp>
      <p:grpSp>
        <p:nvGrpSpPr>
          <p:cNvPr id="229" name="Group 228">
            <a:extLst>
              <a:ext uri="{FF2B5EF4-FFF2-40B4-BE49-F238E27FC236}">
                <a16:creationId xmlns:a16="http://schemas.microsoft.com/office/drawing/2014/main" id="{57BDF43B-2402-475D-AEF2-376D620A0EEC}"/>
              </a:ext>
            </a:extLst>
          </p:cNvPr>
          <p:cNvGrpSpPr/>
          <p:nvPr/>
        </p:nvGrpSpPr>
        <p:grpSpPr>
          <a:xfrm>
            <a:off x="7714023" y="2086248"/>
            <a:ext cx="3976146" cy="1996475"/>
            <a:chOff x="7714023" y="2162448"/>
            <a:chExt cx="4748589" cy="2384328"/>
          </a:xfrm>
        </p:grpSpPr>
        <p:grpSp>
          <p:nvGrpSpPr>
            <p:cNvPr id="225" name="Group 224">
              <a:extLst>
                <a:ext uri="{FF2B5EF4-FFF2-40B4-BE49-F238E27FC236}">
                  <a16:creationId xmlns:a16="http://schemas.microsoft.com/office/drawing/2014/main" id="{3D563C7C-2BF5-48CB-AF54-F9047DB6C781}"/>
                </a:ext>
              </a:extLst>
            </p:cNvPr>
            <p:cNvGrpSpPr/>
            <p:nvPr/>
          </p:nvGrpSpPr>
          <p:grpSpPr>
            <a:xfrm>
              <a:off x="7714023" y="2162448"/>
              <a:ext cx="4295242" cy="2193840"/>
              <a:chOff x="7714023" y="2162448"/>
              <a:chExt cx="4295242" cy="2193840"/>
            </a:xfrm>
          </p:grpSpPr>
          <p:pic>
            <p:nvPicPr>
              <p:cNvPr id="30" name="Picture 29">
                <a:extLst>
                  <a:ext uri="{FF2B5EF4-FFF2-40B4-BE49-F238E27FC236}">
                    <a16:creationId xmlns:a16="http://schemas.microsoft.com/office/drawing/2014/main" id="{852D54AC-C4FB-4141-BD60-DD0B86E81F75}"/>
                  </a:ext>
                </a:extLst>
              </p:cNvPr>
              <p:cNvPicPr>
                <a:picLocks noChangeAspect="1"/>
              </p:cNvPicPr>
              <p:nvPr/>
            </p:nvPicPr>
            <p:blipFill>
              <a:blip r:embed="rId8"/>
              <a:stretch>
                <a:fillRect/>
              </a:stretch>
            </p:blipFill>
            <p:spPr>
              <a:xfrm>
                <a:off x="7714023" y="2162448"/>
                <a:ext cx="4295242" cy="2193840"/>
              </a:xfrm>
              <a:prstGeom prst="rect">
                <a:avLst/>
              </a:prstGeom>
            </p:spPr>
          </p:pic>
          <p:pic>
            <p:nvPicPr>
              <p:cNvPr id="224" name="Picture 223">
                <a:extLst>
                  <a:ext uri="{FF2B5EF4-FFF2-40B4-BE49-F238E27FC236}">
                    <a16:creationId xmlns:a16="http://schemas.microsoft.com/office/drawing/2014/main" id="{68E44761-4C6D-4FE8-AE47-FDAE0536A4D4}"/>
                  </a:ext>
                </a:extLst>
              </p:cNvPr>
              <p:cNvPicPr>
                <a:picLocks noChangeAspect="1"/>
              </p:cNvPicPr>
              <p:nvPr/>
            </p:nvPicPr>
            <p:blipFill rotWithShape="1">
              <a:blip r:embed="rId9"/>
              <a:srcRect t="5075" r="3851" b="10633"/>
              <a:stretch/>
            </p:blipFill>
            <p:spPr>
              <a:xfrm>
                <a:off x="8814066" y="2922107"/>
                <a:ext cx="158484" cy="202093"/>
              </a:xfrm>
              <a:prstGeom prst="rect">
                <a:avLst/>
              </a:prstGeom>
            </p:spPr>
          </p:pic>
        </p:grpSp>
        <p:sp>
          <p:nvSpPr>
            <p:cNvPr id="226" name="TextBox 225">
              <a:extLst>
                <a:ext uri="{FF2B5EF4-FFF2-40B4-BE49-F238E27FC236}">
                  <a16:creationId xmlns:a16="http://schemas.microsoft.com/office/drawing/2014/main" id="{E9859F9D-EFE7-4E50-A165-8438760ACA09}"/>
                </a:ext>
              </a:extLst>
            </p:cNvPr>
            <p:cNvSpPr txBox="1"/>
            <p:nvPr/>
          </p:nvSpPr>
          <p:spPr>
            <a:xfrm>
              <a:off x="11073730" y="2974636"/>
              <a:ext cx="1069070" cy="307777"/>
            </a:xfrm>
            <a:prstGeom prst="rect">
              <a:avLst/>
            </a:prstGeom>
            <a:noFill/>
          </p:spPr>
          <p:txBody>
            <a:bodyPr wrap="square" rtlCol="0">
              <a:spAutoFit/>
            </a:bodyPr>
            <a:lstStyle/>
            <a:p>
              <a:r>
                <a:rPr lang="en-US" altLang="zh-CN" sz="1400" dirty="0"/>
                <a:t>first layer</a:t>
              </a:r>
              <a:endParaRPr lang="zh-CN" altLang="en-US" sz="1400" dirty="0"/>
            </a:p>
          </p:txBody>
        </p:sp>
        <p:sp>
          <p:nvSpPr>
            <p:cNvPr id="227" name="TextBox 226">
              <a:extLst>
                <a:ext uri="{FF2B5EF4-FFF2-40B4-BE49-F238E27FC236}">
                  <a16:creationId xmlns:a16="http://schemas.microsoft.com/office/drawing/2014/main" id="{4E3A723A-95EF-4AD9-B0BB-986673B2BE4F}"/>
                </a:ext>
              </a:extLst>
            </p:cNvPr>
            <p:cNvSpPr txBox="1"/>
            <p:nvPr/>
          </p:nvSpPr>
          <p:spPr>
            <a:xfrm>
              <a:off x="10996159" y="4179208"/>
              <a:ext cx="1466453" cy="367568"/>
            </a:xfrm>
            <a:prstGeom prst="rect">
              <a:avLst/>
            </a:prstGeom>
            <a:noFill/>
          </p:spPr>
          <p:txBody>
            <a:bodyPr wrap="square" rtlCol="0">
              <a:spAutoFit/>
            </a:bodyPr>
            <a:lstStyle/>
            <a:p>
              <a:r>
                <a:rPr lang="en-US" altLang="zh-CN" sz="1400" dirty="0"/>
                <a:t>other layers</a:t>
              </a:r>
              <a:endParaRPr lang="zh-CN" altLang="en-US" sz="1400" dirty="0"/>
            </a:p>
          </p:txBody>
        </p:sp>
      </p:grpSp>
      <p:pic>
        <p:nvPicPr>
          <p:cNvPr id="228" name="Picture 227">
            <a:extLst>
              <a:ext uri="{FF2B5EF4-FFF2-40B4-BE49-F238E27FC236}">
                <a16:creationId xmlns:a16="http://schemas.microsoft.com/office/drawing/2014/main" id="{DFAC9467-7599-4139-979F-A02F93BE67C0}"/>
              </a:ext>
            </a:extLst>
          </p:cNvPr>
          <p:cNvPicPr>
            <a:picLocks noChangeAspect="1"/>
          </p:cNvPicPr>
          <p:nvPr/>
        </p:nvPicPr>
        <p:blipFill>
          <a:blip r:embed="rId10"/>
          <a:stretch>
            <a:fillRect/>
          </a:stretch>
        </p:blipFill>
        <p:spPr>
          <a:xfrm>
            <a:off x="7719606" y="4114705"/>
            <a:ext cx="3377472" cy="2193840"/>
          </a:xfrm>
          <a:prstGeom prst="rect">
            <a:avLst/>
          </a:prstGeom>
        </p:spPr>
      </p:pic>
    </p:spTree>
    <p:extLst>
      <p:ext uri="{BB962C8B-B14F-4D97-AF65-F5344CB8AC3E}">
        <p14:creationId xmlns:p14="http://schemas.microsoft.com/office/powerpoint/2010/main" val="32957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fade">
                                      <p:cBhvr>
                                        <p:cTn id="12" dur="500"/>
                                        <p:tgtEl>
                                          <p:spTgt spid="24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229"/>
                                        </p:tgtEl>
                                        <p:attrNameLst>
                                          <p:attrName>style.visibility</p:attrName>
                                        </p:attrNameLst>
                                      </p:cBhvr>
                                      <p:to>
                                        <p:strVal val="visible"/>
                                      </p:to>
                                    </p:set>
                                    <p:animEffect transition="in" filter="fade">
                                      <p:cBhvr>
                                        <p:cTn id="68" dur="500"/>
                                        <p:tgtEl>
                                          <p:spTgt spid="22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28"/>
                                        </p:tgtEl>
                                        <p:attrNameLst>
                                          <p:attrName>style.visibility</p:attrName>
                                        </p:attrNameLst>
                                      </p:cBhvr>
                                      <p:to>
                                        <p:strVal val="visible"/>
                                      </p:to>
                                    </p:set>
                                    <p:animEffect transition="in" filter="fade">
                                      <p:cBhvr>
                                        <p:cTn id="73"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42" grpId="0"/>
      <p:bldP spid="9"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CA74A4C0-68A6-4381-9916-FBCB64CFA0DF}"/>
              </a:ext>
            </a:extLst>
          </p:cNvPr>
          <p:cNvPicPr>
            <a:picLocks noChangeAspect="1"/>
          </p:cNvPicPr>
          <p:nvPr/>
        </p:nvPicPr>
        <p:blipFill>
          <a:blip r:embed="rId3"/>
          <a:stretch>
            <a:fillRect/>
          </a:stretch>
        </p:blipFill>
        <p:spPr>
          <a:xfrm>
            <a:off x="7321950" y="116593"/>
            <a:ext cx="4800930" cy="1436660"/>
          </a:xfrm>
          <a:prstGeom prst="rect">
            <a:avLst/>
          </a:prstGeom>
        </p:spPr>
      </p:pic>
      <p:sp>
        <p:nvSpPr>
          <p:cNvPr id="7" name="TextBox 6">
            <a:extLst>
              <a:ext uri="{FF2B5EF4-FFF2-40B4-BE49-F238E27FC236}">
                <a16:creationId xmlns:a16="http://schemas.microsoft.com/office/drawing/2014/main" id="{2EBDD25B-922E-46E0-948A-C454EF8350A4}"/>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3" name="内容占位符 2">
            <a:extLst>
              <a:ext uri="{FF2B5EF4-FFF2-40B4-BE49-F238E27FC236}">
                <a16:creationId xmlns:a16="http://schemas.microsoft.com/office/drawing/2014/main" id="{6543C38D-609A-4456-BA63-BEB9A064DD81}"/>
              </a:ext>
            </a:extLst>
          </p:cNvPr>
          <p:cNvSpPr>
            <a:spLocks noGrp="1"/>
          </p:cNvSpPr>
          <p:nvPr>
            <p:ph idx="1"/>
          </p:nvPr>
        </p:nvSpPr>
        <p:spPr>
          <a:xfrm>
            <a:off x="190830" y="968013"/>
            <a:ext cx="12001170" cy="4351338"/>
          </a:xfrm>
        </p:spPr>
        <p:txBody>
          <a:bodyPr>
            <a:normAutofit/>
          </a:bodyPr>
          <a:lstStyle/>
          <a:p>
            <a:r>
              <a:rPr kumimoji="1" lang="en-US" altLang="zh-CN" sz="2400" dirty="0"/>
              <a:t>CNN transformer + </a:t>
            </a:r>
            <a:r>
              <a:rPr kumimoji="1" lang="en-US" altLang="zh-CN" sz="2400" b="1" dirty="0">
                <a:solidFill>
                  <a:srgbClr val="0070C0"/>
                </a:solidFill>
              </a:rPr>
              <a:t>autoregressive</a:t>
            </a:r>
            <a:r>
              <a:rPr kumimoji="1" lang="en-US" altLang="zh-CN" sz="2400" dirty="0"/>
              <a:t> entropy model </a:t>
            </a:r>
            <a:r>
              <a:rPr kumimoji="1" lang="en-US" altLang="zh-CN" sz="2400" baseline="30000" dirty="0"/>
              <a:t>[5]</a:t>
            </a:r>
            <a:endParaRPr kumimoji="1" lang="en-US" altLang="zh-CN" sz="2400" dirty="0"/>
          </a:p>
          <a:p>
            <a:endParaRPr kumimoji="1" lang="en-US" altLang="zh-CN" sz="900" dirty="0"/>
          </a:p>
        </p:txBody>
      </p:sp>
      <p:sp>
        <p:nvSpPr>
          <p:cNvPr id="4" name="Rectangle 3">
            <a:extLst>
              <a:ext uri="{FF2B5EF4-FFF2-40B4-BE49-F238E27FC236}">
                <a16:creationId xmlns:a16="http://schemas.microsoft.com/office/drawing/2014/main" id="{BABBFEA6-C1B1-498E-936C-D019270FE9AE}"/>
              </a:ext>
            </a:extLst>
          </p:cNvPr>
          <p:cNvSpPr/>
          <p:nvPr/>
        </p:nvSpPr>
        <p:spPr>
          <a:xfrm>
            <a:off x="9159833" y="126900"/>
            <a:ext cx="2904841" cy="1386655"/>
          </a:xfrm>
          <a:prstGeom prst="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TextBox 241">
            <a:extLst>
              <a:ext uri="{FF2B5EF4-FFF2-40B4-BE49-F238E27FC236}">
                <a16:creationId xmlns:a16="http://schemas.microsoft.com/office/drawing/2014/main" id="{F20AB85B-B29B-46AB-9A13-B13255A58B89}"/>
              </a:ext>
            </a:extLst>
          </p:cNvPr>
          <p:cNvSpPr txBox="1"/>
          <p:nvPr/>
        </p:nvSpPr>
        <p:spPr>
          <a:xfrm>
            <a:off x="66674" y="6484850"/>
            <a:ext cx="11807826" cy="338554"/>
          </a:xfrm>
          <a:prstGeom prst="rect">
            <a:avLst/>
          </a:prstGeom>
          <a:noFill/>
        </p:spPr>
        <p:txBody>
          <a:bodyPr wrap="square">
            <a:spAutoFit/>
          </a:bodyPr>
          <a:lstStyle/>
          <a:p>
            <a:r>
              <a:rPr lang="en-US" altLang="zh-CN" sz="1600" b="0" i="0" dirty="0">
                <a:solidFill>
                  <a:srgbClr val="222222"/>
                </a:solidFill>
                <a:effectLst/>
              </a:rPr>
              <a:t>[5] </a:t>
            </a:r>
            <a:r>
              <a:rPr lang="en-US" altLang="zh-CN" sz="1600" dirty="0"/>
              <a:t>Lee</a:t>
            </a:r>
            <a:r>
              <a:rPr lang="en-US" altLang="zh-CN" sz="1600" b="0" i="0" dirty="0">
                <a:solidFill>
                  <a:srgbClr val="222222"/>
                </a:solidFill>
                <a:effectLst/>
              </a:rPr>
              <a:t>, </a:t>
            </a:r>
            <a:r>
              <a:rPr lang="en-US" altLang="zh-CN" sz="1600" dirty="0" err="1"/>
              <a:t>Jooyoung</a:t>
            </a:r>
            <a:r>
              <a:rPr lang="en-US" altLang="zh-CN" sz="1600" b="0" i="0" dirty="0">
                <a:solidFill>
                  <a:srgbClr val="222222"/>
                </a:solidFill>
                <a:effectLst/>
              </a:rPr>
              <a:t>, et al. "</a:t>
            </a:r>
            <a:r>
              <a:rPr lang="en-US" altLang="zh-CN" sz="1600" dirty="0">
                <a:solidFill>
                  <a:srgbClr val="222222"/>
                </a:solidFill>
              </a:rPr>
              <a:t>Context-adaptive Entropy Model for End-to-end Optimized Image Compression." in ICLR. 2019.</a:t>
            </a:r>
          </a:p>
        </p:txBody>
      </p:sp>
      <p:pic>
        <p:nvPicPr>
          <p:cNvPr id="11" name="Picture 10">
            <a:extLst>
              <a:ext uri="{FF2B5EF4-FFF2-40B4-BE49-F238E27FC236}">
                <a16:creationId xmlns:a16="http://schemas.microsoft.com/office/drawing/2014/main" id="{C26DE9DE-01DE-4224-8C7F-AF0984F482EB}"/>
              </a:ext>
            </a:extLst>
          </p:cNvPr>
          <p:cNvPicPr>
            <a:picLocks noChangeAspect="1"/>
          </p:cNvPicPr>
          <p:nvPr/>
        </p:nvPicPr>
        <p:blipFill>
          <a:blip r:embed="rId4"/>
          <a:stretch>
            <a:fillRect/>
          </a:stretch>
        </p:blipFill>
        <p:spPr>
          <a:xfrm>
            <a:off x="1476375" y="1566404"/>
            <a:ext cx="8782380" cy="4746996"/>
          </a:xfrm>
          <a:prstGeom prst="rect">
            <a:avLst/>
          </a:prstGeom>
        </p:spPr>
      </p:pic>
      <p:cxnSp>
        <p:nvCxnSpPr>
          <p:cNvPr id="27" name="Straight Connector 26">
            <a:extLst>
              <a:ext uri="{FF2B5EF4-FFF2-40B4-BE49-F238E27FC236}">
                <a16:creationId xmlns:a16="http://schemas.microsoft.com/office/drawing/2014/main" id="{1D77F61E-3E6B-4CFB-A726-FDFDCEECB021}"/>
              </a:ext>
            </a:extLst>
          </p:cNvPr>
          <p:cNvCxnSpPr>
            <a:cxnSpLocks/>
          </p:cNvCxnSpPr>
          <p:nvPr/>
        </p:nvCxnSpPr>
        <p:spPr>
          <a:xfrm>
            <a:off x="9296400" y="5650733"/>
            <a:ext cx="5524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95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fade">
                                      <p:cBhvr>
                                        <p:cTn id="12" dur="500"/>
                                        <p:tgtEl>
                                          <p:spTgt spid="24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965B76-CF07-435F-A7E2-831D47432D80}"/>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6" name="内容占位符 2">
            <a:extLst>
              <a:ext uri="{FF2B5EF4-FFF2-40B4-BE49-F238E27FC236}">
                <a16:creationId xmlns:a16="http://schemas.microsoft.com/office/drawing/2014/main" id="{207DE678-FB35-400D-AB52-6C392F09EBD4}"/>
              </a:ext>
            </a:extLst>
          </p:cNvPr>
          <p:cNvSpPr>
            <a:spLocks noGrp="1"/>
          </p:cNvSpPr>
          <p:nvPr>
            <p:ph idx="1"/>
          </p:nvPr>
        </p:nvSpPr>
        <p:spPr>
          <a:xfrm>
            <a:off x="190830" y="968012"/>
            <a:ext cx="12001170" cy="6566643"/>
          </a:xfrm>
        </p:spPr>
        <p:txBody>
          <a:bodyPr>
            <a:normAutofit/>
          </a:bodyPr>
          <a:lstStyle/>
          <a:p>
            <a:pPr marL="0" indent="0">
              <a:buNone/>
            </a:pPr>
            <a:endParaRPr kumimoji="1" lang="en-US" altLang="zh-CN" sz="2400" b="1" dirty="0">
              <a:solidFill>
                <a:srgbClr val="0070C0"/>
              </a:solidFill>
            </a:endParaRPr>
          </a:p>
          <a:p>
            <a:r>
              <a:rPr kumimoji="1" lang="en-US" altLang="zh-CN" sz="2400" b="1" dirty="0">
                <a:solidFill>
                  <a:srgbClr val="0070C0"/>
                </a:solidFill>
              </a:rPr>
              <a:t>Factorized</a:t>
            </a:r>
            <a:r>
              <a:rPr kumimoji="1" lang="en-US" altLang="zh-CN" sz="2400" dirty="0"/>
              <a:t> entropy model</a:t>
            </a:r>
          </a:p>
          <a:p>
            <a:endParaRPr kumimoji="1" lang="en-US" altLang="zh-CN" sz="2400" dirty="0"/>
          </a:p>
          <a:p>
            <a:endParaRPr kumimoji="1" lang="en-US" altLang="zh-CN" sz="2400" dirty="0"/>
          </a:p>
          <a:p>
            <a:endParaRPr kumimoji="1" lang="en-US" altLang="zh-CN" sz="2400" dirty="0"/>
          </a:p>
          <a:p>
            <a:r>
              <a:rPr kumimoji="1" lang="en-US" altLang="zh-CN" sz="2400" b="1" dirty="0">
                <a:solidFill>
                  <a:srgbClr val="0070C0"/>
                </a:solidFill>
              </a:rPr>
              <a:t>Hyperprior</a:t>
            </a:r>
            <a:r>
              <a:rPr kumimoji="1" lang="en-US" altLang="zh-CN" sz="2400" dirty="0"/>
              <a:t> entropy model</a:t>
            </a:r>
          </a:p>
          <a:p>
            <a:pPr marL="0" indent="0">
              <a:buNone/>
            </a:pPr>
            <a:endParaRPr kumimoji="1" lang="en-US" altLang="zh-CN" sz="2400" dirty="0"/>
          </a:p>
          <a:p>
            <a:endParaRPr kumimoji="1" lang="en-US" altLang="zh-CN" sz="2400" dirty="0"/>
          </a:p>
          <a:p>
            <a:endParaRPr kumimoji="1" lang="en-US" altLang="zh-CN" sz="2400" b="1" dirty="0">
              <a:solidFill>
                <a:srgbClr val="0070C0"/>
              </a:solidFill>
            </a:endParaRPr>
          </a:p>
          <a:p>
            <a:r>
              <a:rPr kumimoji="1" lang="en-US" altLang="zh-CN" sz="2400" b="1" dirty="0">
                <a:solidFill>
                  <a:srgbClr val="0070C0"/>
                </a:solidFill>
              </a:rPr>
              <a:t>Autoregressive</a:t>
            </a:r>
            <a:r>
              <a:rPr kumimoji="1" lang="en-US" altLang="zh-CN" sz="2400" dirty="0"/>
              <a:t> entropy model (joint with hyperprior)</a:t>
            </a:r>
          </a:p>
          <a:p>
            <a:endParaRPr kumimoji="1" lang="en-US" altLang="zh-CN" sz="9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92E696E-7F56-4AE2-8E91-9B1F946D5761}"/>
                  </a:ext>
                </a:extLst>
              </p:cNvPr>
              <p:cNvSpPr txBox="1"/>
              <p:nvPr/>
            </p:nvSpPr>
            <p:spPr>
              <a:xfrm>
                <a:off x="190830" y="874787"/>
                <a:ext cx="4690872" cy="369332"/>
              </a:xfrm>
              <a:prstGeom prst="rect">
                <a:avLst/>
              </a:prstGeom>
              <a:noFill/>
            </p:spPr>
            <p:txBody>
              <a:bodyPr wrap="square" rtlCol="0">
                <a:spAutoFit/>
              </a:bodyPr>
              <a:lstStyle/>
              <a:p>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𝑖</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ea typeface="Cambria Math" panose="02040503050406030204" pitchFamily="18" charset="0"/>
                      </a:rPr>
                      <m:t>∈</m:t>
                    </m:r>
                  </m:oMath>
                </a14:m>
                <a:r>
                  <a:rPr lang="en-US" altLang="zh-CN" dirty="0"/>
                  <a:t> {hot coffee, hot tea, cold coffee, cold tea}</a:t>
                </a:r>
                <a:endParaRPr lang="zh-CN" altLang="en-US" dirty="0"/>
              </a:p>
            </p:txBody>
          </p:sp>
        </mc:Choice>
        <mc:Fallback xmlns="">
          <p:sp>
            <p:nvSpPr>
              <p:cNvPr id="7" name="TextBox 6">
                <a:extLst>
                  <a:ext uri="{FF2B5EF4-FFF2-40B4-BE49-F238E27FC236}">
                    <a16:creationId xmlns:a16="http://schemas.microsoft.com/office/drawing/2014/main" id="{592E696E-7F56-4AE2-8E91-9B1F946D5761}"/>
                  </a:ext>
                </a:extLst>
              </p:cNvPr>
              <p:cNvSpPr txBox="1">
                <a:spLocks noRot="1" noChangeAspect="1" noMove="1" noResize="1" noEditPoints="1" noAdjustHandles="1" noChangeArrowheads="1" noChangeShapeType="1" noTextEdit="1"/>
              </p:cNvSpPr>
              <p:nvPr/>
            </p:nvSpPr>
            <p:spPr>
              <a:xfrm>
                <a:off x="190830" y="874787"/>
                <a:ext cx="4690872" cy="369332"/>
              </a:xfrm>
              <a:prstGeom prst="rect">
                <a:avLst/>
              </a:prstGeom>
              <a:blipFill>
                <a:blip r:embed="rId3"/>
                <a:stretch>
                  <a:fillRect t="-10000" r="-2338"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E28FCE-7DC5-4BEA-AAF4-CAB61474359A}"/>
                  </a:ext>
                </a:extLst>
              </p:cNvPr>
              <p:cNvSpPr txBox="1"/>
              <p:nvPr/>
            </p:nvSpPr>
            <p:spPr>
              <a:xfrm>
                <a:off x="5290134" y="874787"/>
                <a:ext cx="469087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i="1" dirty="0" smtClean="0">
                              <a:latin typeface="Cambria Math" panose="02040503050406030204" pitchFamily="18" charset="0"/>
                            </a:rPr>
                          </m:ctrlPr>
                        </m:sSubPr>
                        <m:e>
                          <m:r>
                            <a:rPr lang="en-US" altLang="zh-CN" b="1" i="1" dirty="0" smtClean="0">
                              <a:latin typeface="Cambria Math" panose="02040503050406030204" pitchFamily="18" charset="0"/>
                            </a:rPr>
                            <m:t>𝒚</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 </m:t>
                          </m:r>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 </m:t>
                          </m:r>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3</m:t>
                          </m:r>
                        </m:sub>
                      </m:sSub>
                      <m:r>
                        <a:rPr lang="en-US" altLang="zh-CN" b="0" i="1" dirty="0" smtClean="0">
                          <a:latin typeface="Cambria Math" panose="02040503050406030204" pitchFamily="18" charset="0"/>
                        </a:rPr>
                        <m:t>]</m:t>
                      </m:r>
                    </m:oMath>
                  </m:oMathPara>
                </a14:m>
                <a:endParaRPr lang="zh-CN" altLang="en-US" dirty="0"/>
              </a:p>
            </p:txBody>
          </p:sp>
        </mc:Choice>
        <mc:Fallback xmlns="">
          <p:sp>
            <p:nvSpPr>
              <p:cNvPr id="8" name="TextBox 7">
                <a:extLst>
                  <a:ext uri="{FF2B5EF4-FFF2-40B4-BE49-F238E27FC236}">
                    <a16:creationId xmlns:a16="http://schemas.microsoft.com/office/drawing/2014/main" id="{03E28FCE-7DC5-4BEA-AAF4-CAB61474359A}"/>
                  </a:ext>
                </a:extLst>
              </p:cNvPr>
              <p:cNvSpPr txBox="1">
                <a:spLocks noRot="1" noChangeAspect="1" noMove="1" noResize="1" noEditPoints="1" noAdjustHandles="1" noChangeArrowheads="1" noChangeShapeType="1" noTextEdit="1"/>
              </p:cNvSpPr>
              <p:nvPr/>
            </p:nvSpPr>
            <p:spPr>
              <a:xfrm>
                <a:off x="5290134" y="874787"/>
                <a:ext cx="4690872" cy="369332"/>
              </a:xfrm>
              <a:prstGeom prst="rect">
                <a:avLst/>
              </a:prstGeom>
              <a:blipFill>
                <a:blip r:embed="rId4"/>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0C3BD-F0E1-4D36-96FD-F3DE5D3A3335}"/>
                  </a:ext>
                </a:extLst>
              </p:cNvPr>
              <p:cNvSpPr txBox="1"/>
              <p:nvPr/>
            </p:nvSpPr>
            <p:spPr>
              <a:xfrm>
                <a:off x="190830" y="1950731"/>
                <a:ext cx="6996354" cy="396519"/>
              </a:xfrm>
              <a:prstGeom prst="rect">
                <a:avLst/>
              </a:prstGeom>
              <a:noFill/>
            </p:spPr>
            <p:txBody>
              <a:bodyPr wrap="square" rtlCol="0">
                <a:spAutoFit/>
              </a:bodyPr>
              <a:lstStyle/>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=25% </m:t>
                    </m:r>
                  </m:oMath>
                </a14:m>
                <a:r>
                  <a:rPr lang="en-US" altLang="zh-CN" dirty="0"/>
                  <a:t> for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m:t>
                    </m:r>
                  </m:oMath>
                </a14:m>
                <a:r>
                  <a:rPr lang="en-US" altLang="zh-CN" dirty="0"/>
                  <a:t> hot coffee, hot tea, cold coffee, cold tea</a:t>
                </a:r>
                <a:endParaRPr lang="zh-CN" altLang="en-US" dirty="0"/>
              </a:p>
            </p:txBody>
          </p:sp>
        </mc:Choice>
        <mc:Fallback xmlns="">
          <p:sp>
            <p:nvSpPr>
              <p:cNvPr id="9" name="TextBox 8">
                <a:extLst>
                  <a:ext uri="{FF2B5EF4-FFF2-40B4-BE49-F238E27FC236}">
                    <a16:creationId xmlns:a16="http://schemas.microsoft.com/office/drawing/2014/main" id="{91E0C3BD-F0E1-4D36-96FD-F3DE5D3A3335}"/>
                  </a:ext>
                </a:extLst>
              </p:cNvPr>
              <p:cNvSpPr txBox="1">
                <a:spLocks noRot="1" noChangeAspect="1" noMove="1" noResize="1" noEditPoints="1" noAdjustHandles="1" noChangeArrowheads="1" noChangeShapeType="1" noTextEdit="1"/>
              </p:cNvSpPr>
              <p:nvPr/>
            </p:nvSpPr>
            <p:spPr>
              <a:xfrm>
                <a:off x="190830" y="1950731"/>
                <a:ext cx="6996354" cy="396519"/>
              </a:xfrm>
              <a:prstGeom prst="rect">
                <a:avLst/>
              </a:prstGeom>
              <a:blipFill>
                <a:blip r:embed="rId5"/>
                <a:stretch>
                  <a:fillRect t="-6154"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E005936-CC0E-4D8A-9C56-79DF6840AA47}"/>
                  </a:ext>
                </a:extLst>
              </p:cNvPr>
              <p:cNvSpPr txBox="1"/>
              <p:nvPr/>
            </p:nvSpPr>
            <p:spPr>
              <a:xfrm>
                <a:off x="190830" y="2339195"/>
                <a:ext cx="6996354" cy="41626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sub>
                          </m:sSub>
                        </m:e>
                      </m:d>
                      <m:r>
                        <a:rPr lang="en-US" altLang="zh-CN" b="0" i="1" smtClean="0">
                          <a:latin typeface="Cambria Math" panose="02040503050406030204" pitchFamily="18" charset="0"/>
                        </a:rPr>
                        <m:t>=4</m:t>
                      </m:r>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−0.25</m:t>
                          </m:r>
                          <m:func>
                            <m:funcPr>
                              <m:ctrlPr>
                                <a:rPr lang="en-US" altLang="zh-CN" b="0" i="1" smtClean="0">
                                  <a:latin typeface="Cambria Math" panose="02040503050406030204" pitchFamily="18" charset="0"/>
                                  <a:ea typeface="Cambria Math" panose="02040503050406030204" pitchFamily="18" charset="0"/>
                                </a:rPr>
                              </m:ctrlPr>
                            </m:funcPr>
                            <m:fName>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0" smtClean="0">
                                      <a:latin typeface="Cambria Math" panose="02040503050406030204" pitchFamily="18" charset="0"/>
                                      <a:ea typeface="Cambria Math" panose="02040503050406030204" pitchFamily="18" charset="0"/>
                                    </a:rPr>
                                    <m:t>log</m:t>
                                  </m:r>
                                </m:e>
                                <m:sub>
                                  <m:r>
                                    <a:rPr lang="en-US" altLang="zh-CN" b="0" i="1" smtClean="0">
                                      <a:latin typeface="Cambria Math" panose="02040503050406030204" pitchFamily="18" charset="0"/>
                                      <a:ea typeface="Cambria Math" panose="02040503050406030204" pitchFamily="18" charset="0"/>
                                    </a:rPr>
                                    <m:t>2</m:t>
                                  </m:r>
                                </m:sub>
                              </m:sSub>
                            </m:fName>
                            <m:e>
                              <m:r>
                                <a:rPr lang="en-US" altLang="zh-CN" b="0" i="1" smtClean="0">
                                  <a:latin typeface="Cambria Math" panose="02040503050406030204" pitchFamily="18" charset="0"/>
                                  <a:ea typeface="Cambria Math" panose="02040503050406030204" pitchFamily="18" charset="0"/>
                                </a:rPr>
                                <m:t>0.25</m:t>
                              </m:r>
                            </m:e>
                          </m:func>
                        </m:e>
                      </m:d>
                      <m:r>
                        <a:rPr lang="en-US" altLang="zh-CN" b="0" i="1" smtClean="0">
                          <a:latin typeface="Cambria Math" panose="02040503050406030204" pitchFamily="18" charset="0"/>
                          <a:ea typeface="Cambria Math" panose="02040503050406030204" pitchFamily="18" charset="0"/>
                        </a:rPr>
                        <m:t>=2</m:t>
                      </m:r>
                    </m:oMath>
                  </m:oMathPara>
                </a14:m>
                <a:endParaRPr lang="zh-CN" altLang="en-US" dirty="0"/>
              </a:p>
            </p:txBody>
          </p:sp>
        </mc:Choice>
        <mc:Fallback xmlns="">
          <p:sp>
            <p:nvSpPr>
              <p:cNvPr id="10" name="TextBox 9">
                <a:extLst>
                  <a:ext uri="{FF2B5EF4-FFF2-40B4-BE49-F238E27FC236}">
                    <a16:creationId xmlns:a16="http://schemas.microsoft.com/office/drawing/2014/main" id="{5E005936-CC0E-4D8A-9C56-79DF6840AA47}"/>
                  </a:ext>
                </a:extLst>
              </p:cNvPr>
              <p:cNvSpPr txBox="1">
                <a:spLocks noRot="1" noChangeAspect="1" noMove="1" noResize="1" noEditPoints="1" noAdjustHandles="1" noChangeArrowheads="1" noChangeShapeType="1" noTextEdit="1"/>
              </p:cNvSpPr>
              <p:nvPr/>
            </p:nvSpPr>
            <p:spPr>
              <a:xfrm>
                <a:off x="190830" y="2339195"/>
                <a:ext cx="6996354" cy="416268"/>
              </a:xfrm>
              <a:prstGeom prst="rect">
                <a:avLst/>
              </a:prstGeom>
              <a:blipFill>
                <a:blip r:embed="rId6"/>
                <a:stretch>
                  <a:fillRect b="-5882"/>
                </a:stretch>
              </a:blipFill>
            </p:spPr>
            <p:txBody>
              <a:bodyPr/>
              <a:lstStyle/>
              <a:p>
                <a:r>
                  <a:rPr lang="zh-CN" altLang="en-US">
                    <a:noFill/>
                  </a:rPr>
                  <a:t> </a:t>
                </a:r>
              </a:p>
            </p:txBody>
          </p:sp>
        </mc:Fallback>
      </mc:AlternateContent>
      <p:sp>
        <p:nvSpPr>
          <p:cNvPr id="11" name="TextBox 10">
            <a:extLst>
              <a:ext uri="{FF2B5EF4-FFF2-40B4-BE49-F238E27FC236}">
                <a16:creationId xmlns:a16="http://schemas.microsoft.com/office/drawing/2014/main" id="{0E300BDC-3902-4723-8631-C625D388BC89}"/>
              </a:ext>
            </a:extLst>
          </p:cNvPr>
          <p:cNvSpPr txBox="1"/>
          <p:nvPr/>
        </p:nvSpPr>
        <p:spPr>
          <a:xfrm>
            <a:off x="2536266" y="5591062"/>
            <a:ext cx="6996354" cy="369332"/>
          </a:xfrm>
          <a:prstGeom prst="rect">
            <a:avLst/>
          </a:prstGeom>
          <a:noFill/>
        </p:spPr>
        <p:txBody>
          <a:bodyPr wrap="square" rtlCol="0">
            <a:spAutoFit/>
          </a:bodyPr>
          <a:lstStyle/>
          <a:p>
            <a:r>
              <a:rPr lang="en-US" altLang="zh-CN" dirty="0"/>
              <a:t>Don’t drink coffee (or tea) in two consecutive days.</a:t>
            </a:r>
            <a:endParaRPr lang="zh-CN" alt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4F1334D-D64A-4E88-9FF5-044900E77C6B}"/>
                  </a:ext>
                </a:extLst>
              </p:cNvPr>
              <p:cNvSpPr txBox="1"/>
              <p:nvPr/>
            </p:nvSpPr>
            <p:spPr>
              <a:xfrm>
                <a:off x="2549643" y="5971767"/>
                <a:ext cx="2345436"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𝒛</m:t>
                      </m:r>
                      <m:r>
                        <a:rPr lang="en-US" altLang="zh-CN" b="0" i="1" smtClean="0">
                          <a:latin typeface="Cambria Math" panose="02040503050406030204" pitchFamily="18" charset="0"/>
                        </a:rPr>
                        <m:t>=[10</m:t>
                      </m:r>
                      <m:r>
                        <a:rPr lang="en-US" altLang="zh-CN" b="0" i="1" smtClean="0">
                          <a:latin typeface="Cambria Math" panose="02040503050406030204" pitchFamily="18" charset="0"/>
                          <a:ea typeface="Cambria Math" panose="02040503050406030204" pitchFamily="18" charset="0"/>
                        </a:rPr>
                        <m:t>℃, 15℃, 30℃</m:t>
                      </m:r>
                      <m:r>
                        <a:rPr lang="en-US" altLang="zh-CN" b="0" i="1" smtClean="0">
                          <a:latin typeface="Cambria Math" panose="02040503050406030204" pitchFamily="18" charset="0"/>
                        </a:rPr>
                        <m:t>]</m:t>
                      </m:r>
                    </m:oMath>
                  </m:oMathPara>
                </a14:m>
                <a:endParaRPr lang="zh-CN" altLang="en-US" dirty="0"/>
              </a:p>
            </p:txBody>
          </p:sp>
        </mc:Choice>
        <mc:Fallback xmlns="">
          <p:sp>
            <p:nvSpPr>
              <p:cNvPr id="12" name="TextBox 11">
                <a:extLst>
                  <a:ext uri="{FF2B5EF4-FFF2-40B4-BE49-F238E27FC236}">
                    <a16:creationId xmlns:a16="http://schemas.microsoft.com/office/drawing/2014/main" id="{54F1334D-D64A-4E88-9FF5-044900E77C6B}"/>
                  </a:ext>
                </a:extLst>
              </p:cNvPr>
              <p:cNvSpPr txBox="1">
                <a:spLocks noRot="1" noChangeAspect="1" noMove="1" noResize="1" noEditPoints="1" noAdjustHandles="1" noChangeArrowheads="1" noChangeShapeType="1" noTextEdit="1"/>
              </p:cNvSpPr>
              <p:nvPr/>
            </p:nvSpPr>
            <p:spPr>
              <a:xfrm>
                <a:off x="2549643" y="5971767"/>
                <a:ext cx="2345436" cy="369332"/>
              </a:xfrm>
              <a:prstGeom prst="rect">
                <a:avLst/>
              </a:prstGeom>
              <a:blipFill>
                <a:blip r:embed="rId7"/>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35644F6-D7DA-43F5-8B29-B426413D395F}"/>
                  </a:ext>
                </a:extLst>
              </p:cNvPr>
              <p:cNvSpPr txBox="1"/>
              <p:nvPr/>
            </p:nvSpPr>
            <p:spPr>
              <a:xfrm>
                <a:off x="190830" y="3668585"/>
                <a:ext cx="8569122" cy="396519"/>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sub>
                        </m:sSub>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&lt;20</m:t>
                        </m:r>
                        <m:r>
                          <a:rPr lang="en-US" altLang="zh-CN" b="0" i="1" smtClean="0">
                            <a:latin typeface="Cambria Math" panose="02040503050406030204" pitchFamily="18" charset="0"/>
                            <a:ea typeface="Cambria Math" panose="02040503050406030204" pitchFamily="18" charset="0"/>
                          </a:rPr>
                          <m:t>℃</m:t>
                        </m:r>
                      </m:e>
                    </m:d>
                    <m:r>
                      <a:rPr lang="en-US" altLang="zh-CN" b="0" i="1" smtClean="0">
                        <a:latin typeface="Cambria Math" panose="02040503050406030204" pitchFamily="18" charset="0"/>
                      </a:rPr>
                      <m:t>=50% </m:t>
                    </m:r>
                  </m:oMath>
                </a14:m>
                <a:r>
                  <a:rPr lang="en-US" altLang="zh-CN" dirty="0"/>
                  <a:t> for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m:t>
                    </m:r>
                  </m:oMath>
                </a14:m>
                <a:r>
                  <a:rPr lang="en-US" altLang="zh-CN" dirty="0"/>
                  <a:t> hot coffee, hot tea</a:t>
                </a:r>
                <a:endParaRPr lang="zh-CN" altLang="en-US" dirty="0"/>
              </a:p>
            </p:txBody>
          </p:sp>
        </mc:Choice>
        <mc:Fallback xmlns="">
          <p:sp>
            <p:nvSpPr>
              <p:cNvPr id="13" name="TextBox 12">
                <a:extLst>
                  <a:ext uri="{FF2B5EF4-FFF2-40B4-BE49-F238E27FC236}">
                    <a16:creationId xmlns:a16="http://schemas.microsoft.com/office/drawing/2014/main" id="{A35644F6-D7DA-43F5-8B29-B426413D395F}"/>
                  </a:ext>
                </a:extLst>
              </p:cNvPr>
              <p:cNvSpPr txBox="1">
                <a:spLocks noRot="1" noChangeAspect="1" noMove="1" noResize="1" noEditPoints="1" noAdjustHandles="1" noChangeArrowheads="1" noChangeShapeType="1" noTextEdit="1"/>
              </p:cNvSpPr>
              <p:nvPr/>
            </p:nvSpPr>
            <p:spPr>
              <a:xfrm>
                <a:off x="190830" y="3668585"/>
                <a:ext cx="8569122" cy="396519"/>
              </a:xfrm>
              <a:prstGeom prst="rect">
                <a:avLst/>
              </a:prstGeom>
              <a:blipFill>
                <a:blip r:embed="rId8"/>
                <a:stretch>
                  <a:fillRect t="-7692"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20F1C40-C0C9-48C8-A540-9AD4A628B47D}"/>
                  </a:ext>
                </a:extLst>
              </p:cNvPr>
              <p:cNvSpPr txBox="1"/>
              <p:nvPr/>
            </p:nvSpPr>
            <p:spPr>
              <a:xfrm>
                <a:off x="190830" y="4128722"/>
                <a:ext cx="8569122" cy="402033"/>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sub>
                        </m:sSub>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20</m:t>
                        </m:r>
                        <m:r>
                          <a:rPr lang="en-US" altLang="zh-CN" b="0" i="1" smtClean="0">
                            <a:latin typeface="Cambria Math" panose="02040503050406030204" pitchFamily="18" charset="0"/>
                            <a:ea typeface="Cambria Math" panose="02040503050406030204" pitchFamily="18" charset="0"/>
                          </a:rPr>
                          <m:t>℃</m:t>
                        </m:r>
                      </m:e>
                    </m:d>
                    <m:r>
                      <a:rPr lang="en-US" altLang="zh-CN" b="0" i="1" smtClean="0">
                        <a:latin typeface="Cambria Math" panose="02040503050406030204" pitchFamily="18" charset="0"/>
                      </a:rPr>
                      <m:t>=50% </m:t>
                    </m:r>
                  </m:oMath>
                </a14:m>
                <a:r>
                  <a:rPr lang="en-US" altLang="zh-CN" dirty="0"/>
                  <a:t> for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m:t>
                    </m:r>
                  </m:oMath>
                </a14:m>
                <a:r>
                  <a:rPr lang="en-US" altLang="zh-CN" dirty="0"/>
                  <a:t> cold coffee, cold tea</a:t>
                </a:r>
                <a:endParaRPr lang="zh-CN" altLang="en-US" dirty="0"/>
              </a:p>
            </p:txBody>
          </p:sp>
        </mc:Choice>
        <mc:Fallback xmlns="">
          <p:sp>
            <p:nvSpPr>
              <p:cNvPr id="14" name="TextBox 13">
                <a:extLst>
                  <a:ext uri="{FF2B5EF4-FFF2-40B4-BE49-F238E27FC236}">
                    <a16:creationId xmlns:a16="http://schemas.microsoft.com/office/drawing/2014/main" id="{B20F1C40-C0C9-48C8-A540-9AD4A628B47D}"/>
                  </a:ext>
                </a:extLst>
              </p:cNvPr>
              <p:cNvSpPr txBox="1">
                <a:spLocks noRot="1" noChangeAspect="1" noMove="1" noResize="1" noEditPoints="1" noAdjustHandles="1" noChangeArrowheads="1" noChangeShapeType="1" noTextEdit="1"/>
              </p:cNvSpPr>
              <p:nvPr/>
            </p:nvSpPr>
            <p:spPr>
              <a:xfrm>
                <a:off x="190830" y="4128722"/>
                <a:ext cx="8569122" cy="402033"/>
              </a:xfrm>
              <a:prstGeom prst="rect">
                <a:avLst/>
              </a:prstGeom>
              <a:blipFill>
                <a:blip r:embed="rId9"/>
                <a:stretch>
                  <a:fillRect t="-606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A824BD0-C896-4F75-A038-DC45F2E630B6}"/>
                  </a:ext>
                </a:extLst>
              </p:cNvPr>
              <p:cNvSpPr txBox="1"/>
              <p:nvPr/>
            </p:nvSpPr>
            <p:spPr>
              <a:xfrm>
                <a:off x="5820486" y="3682178"/>
                <a:ext cx="699635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𝐻</m:t>
                      </m:r>
                      <m:r>
                        <a:rPr lang="en-US" altLang="zh-CN" b="0" i="1" smtClean="0">
                          <a:latin typeface="Cambria Math" panose="02040503050406030204" pitchFamily="18" charset="0"/>
                        </a:rPr>
                        <m:t>=2×</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−0.5</m:t>
                          </m:r>
                          <m:func>
                            <m:funcPr>
                              <m:ctrlPr>
                                <a:rPr lang="en-US" altLang="zh-CN" b="0" i="1" smtClean="0">
                                  <a:latin typeface="Cambria Math" panose="02040503050406030204" pitchFamily="18" charset="0"/>
                                  <a:ea typeface="Cambria Math" panose="02040503050406030204" pitchFamily="18" charset="0"/>
                                </a:rPr>
                              </m:ctrlPr>
                            </m:funcPr>
                            <m:fName>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0" smtClean="0">
                                      <a:latin typeface="Cambria Math" panose="02040503050406030204" pitchFamily="18" charset="0"/>
                                      <a:ea typeface="Cambria Math" panose="02040503050406030204" pitchFamily="18" charset="0"/>
                                    </a:rPr>
                                    <m:t>log</m:t>
                                  </m:r>
                                </m:e>
                                <m:sub>
                                  <m:r>
                                    <a:rPr lang="en-US" altLang="zh-CN" b="0" i="1" smtClean="0">
                                      <a:latin typeface="Cambria Math" panose="02040503050406030204" pitchFamily="18" charset="0"/>
                                      <a:ea typeface="Cambria Math" panose="02040503050406030204" pitchFamily="18" charset="0"/>
                                    </a:rPr>
                                    <m:t>2</m:t>
                                  </m:r>
                                </m:sub>
                              </m:sSub>
                            </m:fName>
                            <m:e>
                              <m:r>
                                <a:rPr lang="en-US" altLang="zh-CN" b="0" i="1" smtClean="0">
                                  <a:latin typeface="Cambria Math" panose="02040503050406030204" pitchFamily="18" charset="0"/>
                                  <a:ea typeface="Cambria Math" panose="02040503050406030204" pitchFamily="18" charset="0"/>
                                </a:rPr>
                                <m:t>0.5</m:t>
                              </m:r>
                            </m:e>
                          </m:func>
                        </m:e>
                      </m:d>
                      <m:r>
                        <a:rPr lang="en-US" altLang="zh-CN" b="0" i="1" smtClean="0">
                          <a:latin typeface="Cambria Math" panose="02040503050406030204" pitchFamily="18" charset="0"/>
                          <a:ea typeface="Cambria Math" panose="02040503050406030204" pitchFamily="18" charset="0"/>
                        </a:rPr>
                        <m:t>=1</m:t>
                      </m:r>
                    </m:oMath>
                  </m:oMathPara>
                </a14:m>
                <a:endParaRPr lang="zh-CN" altLang="en-US" dirty="0"/>
              </a:p>
            </p:txBody>
          </p:sp>
        </mc:Choice>
        <mc:Fallback xmlns="">
          <p:sp>
            <p:nvSpPr>
              <p:cNvPr id="15" name="TextBox 14">
                <a:extLst>
                  <a:ext uri="{FF2B5EF4-FFF2-40B4-BE49-F238E27FC236}">
                    <a16:creationId xmlns:a16="http://schemas.microsoft.com/office/drawing/2014/main" id="{8A824BD0-C896-4F75-A038-DC45F2E630B6}"/>
                  </a:ext>
                </a:extLst>
              </p:cNvPr>
              <p:cNvSpPr txBox="1">
                <a:spLocks noRot="1" noChangeAspect="1" noMove="1" noResize="1" noEditPoints="1" noAdjustHandles="1" noChangeArrowheads="1" noChangeShapeType="1" noTextEdit="1"/>
              </p:cNvSpPr>
              <p:nvPr/>
            </p:nvSpPr>
            <p:spPr>
              <a:xfrm>
                <a:off x="5820486" y="3682178"/>
                <a:ext cx="6996354" cy="369332"/>
              </a:xfrm>
              <a:prstGeom prst="rect">
                <a:avLst/>
              </a:prstGeom>
              <a:blipFill>
                <a:blip r:embed="rId10"/>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7EDEA54-C105-4A30-B119-54AC5B8C728E}"/>
                  </a:ext>
                </a:extLst>
              </p:cNvPr>
              <p:cNvSpPr txBox="1"/>
              <p:nvPr/>
            </p:nvSpPr>
            <p:spPr>
              <a:xfrm>
                <a:off x="6022848" y="4141418"/>
                <a:ext cx="699635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=1</m:t>
                      </m:r>
                    </m:oMath>
                  </m:oMathPara>
                </a14:m>
                <a:endParaRPr lang="zh-CN" altLang="en-US" dirty="0"/>
              </a:p>
            </p:txBody>
          </p:sp>
        </mc:Choice>
        <mc:Fallback xmlns="">
          <p:sp>
            <p:nvSpPr>
              <p:cNvPr id="16" name="TextBox 15">
                <a:extLst>
                  <a:ext uri="{FF2B5EF4-FFF2-40B4-BE49-F238E27FC236}">
                    <a16:creationId xmlns:a16="http://schemas.microsoft.com/office/drawing/2014/main" id="{37EDEA54-C105-4A30-B119-54AC5B8C728E}"/>
                  </a:ext>
                </a:extLst>
              </p:cNvPr>
              <p:cNvSpPr txBox="1">
                <a:spLocks noRot="1" noChangeAspect="1" noMove="1" noResize="1" noEditPoints="1" noAdjustHandles="1" noChangeArrowheads="1" noChangeShapeType="1" noTextEdit="1"/>
              </p:cNvSpPr>
              <p:nvPr/>
            </p:nvSpPr>
            <p:spPr>
              <a:xfrm>
                <a:off x="6022848" y="4141418"/>
                <a:ext cx="6996354"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B6C173-891C-481F-82C9-CAF33FB8F9B2}"/>
                  </a:ext>
                </a:extLst>
              </p:cNvPr>
              <p:cNvSpPr txBox="1"/>
              <p:nvPr/>
            </p:nvSpPr>
            <p:spPr>
              <a:xfrm>
                <a:off x="190830" y="4593427"/>
                <a:ext cx="6510528" cy="369332"/>
              </a:xfrm>
              <a:prstGeom prst="rect">
                <a:avLst/>
              </a:prstGeom>
              <a:noFill/>
            </p:spPr>
            <p:txBody>
              <a:bodyPr wrap="square">
                <a:spAutoFit/>
              </a:bodyPr>
              <a:lstStyle/>
              <a:p>
                <a:r>
                  <a:rPr lang="en-US" altLang="zh-CN" dirty="0"/>
                  <a:t>The expected number of bits to encode </a:t>
                </a:r>
                <a14:m>
                  <m:oMath xmlns:m="http://schemas.openxmlformats.org/officeDocument/2006/math">
                    <m:r>
                      <a:rPr lang="en-US" altLang="zh-CN" b="1" i="1" dirty="0" smtClean="0">
                        <a:latin typeface="Cambria Math" panose="02040503050406030204" pitchFamily="18" charset="0"/>
                      </a:rPr>
                      <m:t>𝒚</m:t>
                    </m:r>
                  </m:oMath>
                </a14:m>
                <a:r>
                  <a:rPr lang="en-US" altLang="zh-CN" dirty="0"/>
                  <a:t> is </a:t>
                </a:r>
                <a:r>
                  <a:rPr lang="en-US" altLang="zh-CN" b="1" dirty="0">
                    <a:solidFill>
                      <a:srgbClr val="FF0000"/>
                    </a:solidFill>
                  </a:rPr>
                  <a:t>3</a:t>
                </a:r>
                <a:endParaRPr lang="zh-CN" altLang="en-US" b="1" dirty="0">
                  <a:solidFill>
                    <a:srgbClr val="FF0000"/>
                  </a:solidFill>
                </a:endParaRPr>
              </a:p>
            </p:txBody>
          </p:sp>
        </mc:Choice>
        <mc:Fallback xmlns="">
          <p:sp>
            <p:nvSpPr>
              <p:cNvPr id="18" name="TextBox 17">
                <a:extLst>
                  <a:ext uri="{FF2B5EF4-FFF2-40B4-BE49-F238E27FC236}">
                    <a16:creationId xmlns:a16="http://schemas.microsoft.com/office/drawing/2014/main" id="{4AB6C173-891C-481F-82C9-CAF33FB8F9B2}"/>
                  </a:ext>
                </a:extLst>
              </p:cNvPr>
              <p:cNvSpPr txBox="1">
                <a:spLocks noRot="1" noChangeAspect="1" noMove="1" noResize="1" noEditPoints="1" noAdjustHandles="1" noChangeArrowheads="1" noChangeShapeType="1" noTextEdit="1"/>
              </p:cNvSpPr>
              <p:nvPr/>
            </p:nvSpPr>
            <p:spPr>
              <a:xfrm>
                <a:off x="190830" y="4593427"/>
                <a:ext cx="6510528" cy="369332"/>
              </a:xfrm>
              <a:prstGeom prst="rect">
                <a:avLst/>
              </a:prstGeom>
              <a:blipFill>
                <a:blip r:embed="rId12"/>
                <a:stretch>
                  <a:fillRect l="-749"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D2584C4-5B0B-4F42-A0C1-4493C9F95FDD}"/>
                  </a:ext>
                </a:extLst>
              </p:cNvPr>
              <p:cNvSpPr txBox="1"/>
              <p:nvPr/>
            </p:nvSpPr>
            <p:spPr>
              <a:xfrm>
                <a:off x="124819" y="5763974"/>
                <a:ext cx="2477459" cy="4042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 </m:t>
                              </m:r>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sub>
                          </m:sSub>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sub>
                          </m:sSub>
                        </m:e>
                      </m:d>
                    </m:oMath>
                  </m:oMathPara>
                </a14:m>
                <a:endParaRPr lang="zh-CN" altLang="en-US" dirty="0"/>
              </a:p>
            </p:txBody>
          </p:sp>
        </mc:Choice>
        <mc:Fallback xmlns="">
          <p:sp>
            <p:nvSpPr>
              <p:cNvPr id="20" name="TextBox 19">
                <a:extLst>
                  <a:ext uri="{FF2B5EF4-FFF2-40B4-BE49-F238E27FC236}">
                    <a16:creationId xmlns:a16="http://schemas.microsoft.com/office/drawing/2014/main" id="{2D2584C4-5B0B-4F42-A0C1-4493C9F95FDD}"/>
                  </a:ext>
                </a:extLst>
              </p:cNvPr>
              <p:cNvSpPr txBox="1">
                <a:spLocks noRot="1" noChangeAspect="1" noMove="1" noResize="1" noEditPoints="1" noAdjustHandles="1" noChangeArrowheads="1" noChangeShapeType="1" noTextEdit="1"/>
              </p:cNvSpPr>
              <p:nvPr/>
            </p:nvSpPr>
            <p:spPr>
              <a:xfrm>
                <a:off x="124819" y="5763974"/>
                <a:ext cx="2477459" cy="404213"/>
              </a:xfrm>
              <a:prstGeom prst="rect">
                <a:avLst/>
              </a:prstGeom>
              <a:blipFill>
                <a:blip r:embed="rId13"/>
                <a:stretch>
                  <a:fillRect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34FCAB9-C760-4CEB-B2A3-B08F9C9B62BE}"/>
                  </a:ext>
                </a:extLst>
              </p:cNvPr>
              <p:cNvSpPr txBox="1"/>
              <p:nvPr/>
            </p:nvSpPr>
            <p:spPr>
              <a:xfrm>
                <a:off x="190830" y="2758323"/>
                <a:ext cx="6510528" cy="369332"/>
              </a:xfrm>
              <a:prstGeom prst="rect">
                <a:avLst/>
              </a:prstGeom>
              <a:noFill/>
            </p:spPr>
            <p:txBody>
              <a:bodyPr wrap="square">
                <a:spAutoFit/>
              </a:bodyPr>
              <a:lstStyle/>
              <a:p>
                <a:r>
                  <a:rPr lang="en-US" altLang="zh-CN" dirty="0"/>
                  <a:t>The expected number of bits to encode </a:t>
                </a:r>
                <a14:m>
                  <m:oMath xmlns:m="http://schemas.openxmlformats.org/officeDocument/2006/math">
                    <m:r>
                      <a:rPr lang="en-US" altLang="zh-CN" b="1" i="1" dirty="0" smtClean="0">
                        <a:latin typeface="Cambria Math" panose="02040503050406030204" pitchFamily="18" charset="0"/>
                      </a:rPr>
                      <m:t>𝒚</m:t>
                    </m:r>
                  </m:oMath>
                </a14:m>
                <a:r>
                  <a:rPr lang="en-US" altLang="zh-CN" dirty="0"/>
                  <a:t> is </a:t>
                </a:r>
                <a:r>
                  <a:rPr lang="en-US" altLang="zh-CN" b="1" dirty="0">
                    <a:solidFill>
                      <a:srgbClr val="FF0000"/>
                    </a:solidFill>
                  </a:rPr>
                  <a:t>6</a:t>
                </a:r>
                <a:endParaRPr lang="zh-CN" altLang="en-US" b="1" dirty="0">
                  <a:solidFill>
                    <a:srgbClr val="FF0000"/>
                  </a:solidFill>
                </a:endParaRPr>
              </a:p>
            </p:txBody>
          </p:sp>
        </mc:Choice>
        <mc:Fallback xmlns="">
          <p:sp>
            <p:nvSpPr>
              <p:cNvPr id="24" name="TextBox 23">
                <a:extLst>
                  <a:ext uri="{FF2B5EF4-FFF2-40B4-BE49-F238E27FC236}">
                    <a16:creationId xmlns:a16="http://schemas.microsoft.com/office/drawing/2014/main" id="{A34FCAB9-C760-4CEB-B2A3-B08F9C9B62BE}"/>
                  </a:ext>
                </a:extLst>
              </p:cNvPr>
              <p:cNvSpPr txBox="1">
                <a:spLocks noRot="1" noChangeAspect="1" noMove="1" noResize="1" noEditPoints="1" noAdjustHandles="1" noChangeArrowheads="1" noChangeShapeType="1" noTextEdit="1"/>
              </p:cNvSpPr>
              <p:nvPr/>
            </p:nvSpPr>
            <p:spPr>
              <a:xfrm>
                <a:off x="190830" y="2758323"/>
                <a:ext cx="6510528" cy="369332"/>
              </a:xfrm>
              <a:prstGeom prst="rect">
                <a:avLst/>
              </a:prstGeom>
              <a:blipFill>
                <a:blip r:embed="rId14"/>
                <a:stretch>
                  <a:fillRect l="-749"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34E1D5D-0755-4C27-839E-23FC0B8306D2}"/>
                  </a:ext>
                </a:extLst>
              </p:cNvPr>
              <p:cNvSpPr txBox="1"/>
              <p:nvPr/>
            </p:nvSpPr>
            <p:spPr>
              <a:xfrm>
                <a:off x="7567139" y="5775728"/>
                <a:ext cx="4690872" cy="369332"/>
              </a:xfrm>
              <a:prstGeom prst="rect">
                <a:avLst/>
              </a:prstGeom>
              <a:noFill/>
            </p:spPr>
            <p:txBody>
              <a:bodyPr wrap="square">
                <a:spAutoFit/>
              </a:bodyPr>
              <a:lstStyle/>
              <a:p>
                <a14:m>
                  <m:oMath xmlns:m="http://schemas.openxmlformats.org/officeDocument/2006/math">
                    <m:r>
                      <a:rPr lang="en-US" altLang="zh-CN" i="1" dirty="0" smtClean="0">
                        <a:latin typeface="Cambria Math" panose="02040503050406030204" pitchFamily="18" charset="0"/>
                      </a:rPr>
                      <m:t>𝑝</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𝒚</m:t>
                    </m:r>
                    <m:r>
                      <a:rPr lang="en-US" altLang="zh-CN" b="0" i="1" dirty="0" smtClean="0">
                        <a:latin typeface="Cambria Math" panose="02040503050406030204" pitchFamily="18" charset="0"/>
                      </a:rPr>
                      <m:t>=</m:t>
                    </m:r>
                  </m:oMath>
                </a14:m>
                <a:r>
                  <a:rPr lang="en-US" altLang="zh-CN" dirty="0"/>
                  <a:t> [hot coffee, hot tea, cold coffee]</a:t>
                </a:r>
                <a14:m>
                  <m:oMath xmlns:m="http://schemas.openxmlformats.org/officeDocument/2006/math">
                    <m:r>
                      <a:rPr lang="en-US" altLang="zh-CN" b="0" i="1" smtClean="0">
                        <a:latin typeface="Cambria Math" panose="02040503050406030204" pitchFamily="18" charset="0"/>
                      </a:rPr>
                      <m:t>)=0.5</m:t>
                    </m:r>
                  </m:oMath>
                </a14:m>
                <a:endParaRPr lang="zh-CN" altLang="en-US" dirty="0"/>
              </a:p>
            </p:txBody>
          </p:sp>
        </mc:Choice>
        <mc:Fallback xmlns="">
          <p:sp>
            <p:nvSpPr>
              <p:cNvPr id="28" name="TextBox 27">
                <a:extLst>
                  <a:ext uri="{FF2B5EF4-FFF2-40B4-BE49-F238E27FC236}">
                    <a16:creationId xmlns:a16="http://schemas.microsoft.com/office/drawing/2014/main" id="{C34E1D5D-0755-4C27-839E-23FC0B8306D2}"/>
                  </a:ext>
                </a:extLst>
              </p:cNvPr>
              <p:cNvSpPr txBox="1">
                <a:spLocks noRot="1" noChangeAspect="1" noMove="1" noResize="1" noEditPoints="1" noAdjustHandles="1" noChangeArrowheads="1" noChangeShapeType="1" noTextEdit="1"/>
              </p:cNvSpPr>
              <p:nvPr/>
            </p:nvSpPr>
            <p:spPr>
              <a:xfrm>
                <a:off x="7567139" y="5775728"/>
                <a:ext cx="4690872" cy="369332"/>
              </a:xfrm>
              <a:prstGeom prst="rect">
                <a:avLst/>
              </a:prstGeom>
              <a:blipFill>
                <a:blip r:embed="rId15"/>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8620FE8-F76E-48FA-A2E9-E1BD1D62143C}"/>
                  </a:ext>
                </a:extLst>
              </p:cNvPr>
              <p:cNvSpPr txBox="1"/>
              <p:nvPr/>
            </p:nvSpPr>
            <p:spPr>
              <a:xfrm>
                <a:off x="7567139" y="6091359"/>
                <a:ext cx="4690872" cy="369332"/>
              </a:xfrm>
              <a:prstGeom prst="rect">
                <a:avLst/>
              </a:prstGeom>
              <a:noFill/>
            </p:spPr>
            <p:txBody>
              <a:bodyPr wrap="square">
                <a:spAutoFit/>
              </a:bodyPr>
              <a:lstStyle/>
              <a:p>
                <a14:m>
                  <m:oMath xmlns:m="http://schemas.openxmlformats.org/officeDocument/2006/math">
                    <m:r>
                      <a:rPr lang="en-US" altLang="zh-CN" i="1" dirty="0" smtClean="0">
                        <a:latin typeface="Cambria Math" panose="02040503050406030204" pitchFamily="18" charset="0"/>
                      </a:rPr>
                      <m:t>𝑝</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𝒚</m:t>
                    </m:r>
                    <m:r>
                      <a:rPr lang="en-US" altLang="zh-CN" b="0" i="1" dirty="0" smtClean="0">
                        <a:latin typeface="Cambria Math" panose="02040503050406030204" pitchFamily="18" charset="0"/>
                      </a:rPr>
                      <m:t>=</m:t>
                    </m:r>
                  </m:oMath>
                </a14:m>
                <a:r>
                  <a:rPr lang="en-US" altLang="zh-CN" dirty="0"/>
                  <a:t> [hot tea, hot coffee, cold tea]</a:t>
                </a:r>
                <a14:m>
                  <m:oMath xmlns:m="http://schemas.openxmlformats.org/officeDocument/2006/math">
                    <m:r>
                      <a:rPr lang="en-US" altLang="zh-CN" b="0" i="1" smtClean="0">
                        <a:latin typeface="Cambria Math" panose="02040503050406030204" pitchFamily="18" charset="0"/>
                      </a:rPr>
                      <m:t>)=0.5</m:t>
                    </m:r>
                  </m:oMath>
                </a14:m>
                <a:endParaRPr lang="zh-CN" altLang="en-US" dirty="0"/>
              </a:p>
            </p:txBody>
          </p:sp>
        </mc:Choice>
        <mc:Fallback xmlns="">
          <p:sp>
            <p:nvSpPr>
              <p:cNvPr id="29" name="TextBox 28">
                <a:extLst>
                  <a:ext uri="{FF2B5EF4-FFF2-40B4-BE49-F238E27FC236}">
                    <a16:creationId xmlns:a16="http://schemas.microsoft.com/office/drawing/2014/main" id="{18620FE8-F76E-48FA-A2E9-E1BD1D62143C}"/>
                  </a:ext>
                </a:extLst>
              </p:cNvPr>
              <p:cNvSpPr txBox="1">
                <a:spLocks noRot="1" noChangeAspect="1" noMove="1" noResize="1" noEditPoints="1" noAdjustHandles="1" noChangeArrowheads="1" noChangeShapeType="1" noTextEdit="1"/>
              </p:cNvSpPr>
              <p:nvPr/>
            </p:nvSpPr>
            <p:spPr>
              <a:xfrm>
                <a:off x="7567139" y="6091359"/>
                <a:ext cx="4690872" cy="369332"/>
              </a:xfrm>
              <a:prstGeom prst="rect">
                <a:avLst/>
              </a:prstGeom>
              <a:blipFill>
                <a:blip r:embed="rId16"/>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E92160-F5B8-4D72-8300-FA5C534EFDD8}"/>
                  </a:ext>
                </a:extLst>
              </p:cNvPr>
              <p:cNvSpPr txBox="1"/>
              <p:nvPr/>
            </p:nvSpPr>
            <p:spPr>
              <a:xfrm>
                <a:off x="190830" y="6378192"/>
                <a:ext cx="7919898" cy="646331"/>
              </a:xfrm>
              <a:prstGeom prst="rect">
                <a:avLst/>
              </a:prstGeom>
              <a:noFill/>
            </p:spPr>
            <p:txBody>
              <a:bodyPr wrap="square">
                <a:spAutoFit/>
              </a:bodyPr>
              <a:lstStyle/>
              <a:p>
                <a:r>
                  <a:rPr lang="en-US" altLang="zh-CN" dirty="0"/>
                  <a:t>The expected number of bits to encode </a:t>
                </a:r>
                <a14:m>
                  <m:oMath xmlns:m="http://schemas.openxmlformats.org/officeDocument/2006/math">
                    <m:r>
                      <a:rPr lang="en-US" altLang="zh-CN" b="1" i="1" dirty="0" smtClean="0">
                        <a:latin typeface="Cambria Math" panose="02040503050406030204" pitchFamily="18" charset="0"/>
                      </a:rPr>
                      <m:t>𝒚</m:t>
                    </m:r>
                  </m:oMath>
                </a14:m>
                <a:r>
                  <a:rPr lang="en-US" altLang="zh-CN" dirty="0"/>
                  <a:t> is </a:t>
                </a:r>
                <a14:m>
                  <m:oMath xmlns:m="http://schemas.openxmlformats.org/officeDocument/2006/math">
                    <m:r>
                      <a:rPr lang="en-US" altLang="zh-CN" i="1">
                        <a:latin typeface="Cambria Math" panose="02040503050406030204" pitchFamily="18" charset="0"/>
                      </a:rPr>
                      <m:t>𝐻</m:t>
                    </m:r>
                    <m:r>
                      <a:rPr lang="en-US" altLang="zh-CN" b="0" i="1" smtClean="0">
                        <a:latin typeface="Cambria Math" panose="02040503050406030204" pitchFamily="18" charset="0"/>
                      </a:rPr>
                      <m:t>(</m:t>
                    </m:r>
                    <m:r>
                      <a:rPr lang="en-US" altLang="zh-CN" b="1" i="1" smtClean="0">
                        <a:latin typeface="Cambria Math" panose="02040503050406030204" pitchFamily="18" charset="0"/>
                      </a:rPr>
                      <m:t>𝒚</m:t>
                    </m:r>
                    <m:r>
                      <a:rPr lang="en-US" altLang="zh-CN" b="0" i="1" smtClean="0">
                        <a:latin typeface="Cambria Math" panose="02040503050406030204" pitchFamily="18" charset="0"/>
                      </a:rPr>
                      <m:t>)</m:t>
                    </m:r>
                    <m:r>
                      <a:rPr lang="en-US" altLang="zh-CN" i="1">
                        <a:latin typeface="Cambria Math" panose="02040503050406030204" pitchFamily="18" charset="0"/>
                      </a:rPr>
                      <m:t>=2×</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−0.5</m:t>
                        </m:r>
                        <m:func>
                          <m:funcPr>
                            <m:ctrlPr>
                              <a:rPr lang="en-US" altLang="zh-CN" i="1">
                                <a:latin typeface="Cambria Math" panose="02040503050406030204" pitchFamily="18" charset="0"/>
                                <a:ea typeface="Cambria Math" panose="02040503050406030204" pitchFamily="18" charset="0"/>
                              </a:rPr>
                            </m:ctrlPr>
                          </m:funcPr>
                          <m:fName>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log</m:t>
                                </m:r>
                              </m:e>
                              <m:sub>
                                <m:r>
                                  <a:rPr lang="en-US" altLang="zh-CN" i="1">
                                    <a:latin typeface="Cambria Math" panose="02040503050406030204" pitchFamily="18" charset="0"/>
                                    <a:ea typeface="Cambria Math" panose="02040503050406030204" pitchFamily="18" charset="0"/>
                                  </a:rPr>
                                  <m:t>2</m:t>
                                </m:r>
                              </m:sub>
                            </m:sSub>
                          </m:fName>
                          <m:e>
                            <m:r>
                              <a:rPr lang="en-US" altLang="zh-CN" i="1">
                                <a:latin typeface="Cambria Math" panose="02040503050406030204" pitchFamily="18" charset="0"/>
                                <a:ea typeface="Cambria Math" panose="02040503050406030204" pitchFamily="18" charset="0"/>
                              </a:rPr>
                              <m:t>0.5</m:t>
                            </m:r>
                          </m:e>
                        </m:func>
                      </m:e>
                    </m:d>
                    <m:r>
                      <a:rPr lang="en-US" altLang="zh-CN" i="1">
                        <a:latin typeface="Cambria Math" panose="02040503050406030204" pitchFamily="18" charset="0"/>
                        <a:ea typeface="Cambria Math" panose="02040503050406030204" pitchFamily="18" charset="0"/>
                      </a:rPr>
                      <m:t>=</m:t>
                    </m:r>
                    <m:r>
                      <a:rPr lang="en-US" altLang="zh-CN" b="1" i="1" smtClean="0">
                        <a:solidFill>
                          <a:srgbClr val="FF0000"/>
                        </a:solidFill>
                        <a:latin typeface="Cambria Math" panose="02040503050406030204" pitchFamily="18" charset="0"/>
                        <a:ea typeface="Cambria Math" panose="02040503050406030204" pitchFamily="18" charset="0"/>
                      </a:rPr>
                      <m:t>𝟏</m:t>
                    </m:r>
                  </m:oMath>
                </a14:m>
                <a:endParaRPr lang="zh-CN" altLang="en-US" b="1" dirty="0"/>
              </a:p>
              <a:p>
                <a:r>
                  <a:rPr lang="en-US" altLang="zh-CN" dirty="0"/>
                  <a:t> </a:t>
                </a:r>
                <a:endParaRPr lang="zh-CN" altLang="en-US" dirty="0"/>
              </a:p>
            </p:txBody>
          </p:sp>
        </mc:Choice>
        <mc:Fallback xmlns="">
          <p:sp>
            <p:nvSpPr>
              <p:cNvPr id="30" name="TextBox 29">
                <a:extLst>
                  <a:ext uri="{FF2B5EF4-FFF2-40B4-BE49-F238E27FC236}">
                    <a16:creationId xmlns:a16="http://schemas.microsoft.com/office/drawing/2014/main" id="{F8E92160-F5B8-4D72-8300-FA5C534EFDD8}"/>
                  </a:ext>
                </a:extLst>
              </p:cNvPr>
              <p:cNvSpPr txBox="1">
                <a:spLocks noRot="1" noChangeAspect="1" noMove="1" noResize="1" noEditPoints="1" noAdjustHandles="1" noChangeArrowheads="1" noChangeShapeType="1" noTextEdit="1"/>
              </p:cNvSpPr>
              <p:nvPr/>
            </p:nvSpPr>
            <p:spPr>
              <a:xfrm>
                <a:off x="190830" y="6378192"/>
                <a:ext cx="7919898" cy="646331"/>
              </a:xfrm>
              <a:prstGeom prst="rect">
                <a:avLst/>
              </a:prstGeom>
              <a:blipFill>
                <a:blip r:embed="rId17"/>
                <a:stretch>
                  <a:fillRect l="-615" t="-47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1A85157-2D03-4462-A43D-AF61BD5D40E3}"/>
                  </a:ext>
                </a:extLst>
              </p:cNvPr>
              <p:cNvSpPr txBox="1"/>
              <p:nvPr/>
            </p:nvSpPr>
            <p:spPr>
              <a:xfrm>
                <a:off x="4219558" y="3254912"/>
                <a:ext cx="2345436"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𝒛</m:t>
                      </m:r>
                      <m:r>
                        <a:rPr lang="en-US" altLang="zh-CN" b="0" i="1" smtClean="0">
                          <a:latin typeface="Cambria Math" panose="02040503050406030204" pitchFamily="18" charset="0"/>
                        </a:rPr>
                        <m:t>=[10</m:t>
                      </m:r>
                      <m:r>
                        <a:rPr lang="en-US" altLang="zh-CN" b="0" i="1" smtClean="0">
                          <a:latin typeface="Cambria Math" panose="02040503050406030204" pitchFamily="18" charset="0"/>
                          <a:ea typeface="Cambria Math" panose="02040503050406030204" pitchFamily="18" charset="0"/>
                        </a:rPr>
                        <m:t>℃, 15℃, 30℃</m:t>
                      </m:r>
                      <m:r>
                        <a:rPr lang="en-US" altLang="zh-CN" b="0" i="1" smtClean="0">
                          <a:latin typeface="Cambria Math" panose="02040503050406030204" pitchFamily="18" charset="0"/>
                        </a:rPr>
                        <m:t>]</m:t>
                      </m:r>
                    </m:oMath>
                  </m:oMathPara>
                </a14:m>
                <a:endParaRPr lang="zh-CN" altLang="en-US" dirty="0"/>
              </a:p>
            </p:txBody>
          </p:sp>
        </mc:Choice>
        <mc:Fallback xmlns="">
          <p:sp>
            <p:nvSpPr>
              <p:cNvPr id="31" name="TextBox 30">
                <a:extLst>
                  <a:ext uri="{FF2B5EF4-FFF2-40B4-BE49-F238E27FC236}">
                    <a16:creationId xmlns:a16="http://schemas.microsoft.com/office/drawing/2014/main" id="{A1A85157-2D03-4462-A43D-AF61BD5D40E3}"/>
                  </a:ext>
                </a:extLst>
              </p:cNvPr>
              <p:cNvSpPr txBox="1">
                <a:spLocks noRot="1" noChangeAspect="1" noMove="1" noResize="1" noEditPoints="1" noAdjustHandles="1" noChangeArrowheads="1" noChangeShapeType="1" noTextEdit="1"/>
              </p:cNvSpPr>
              <p:nvPr/>
            </p:nvSpPr>
            <p:spPr>
              <a:xfrm>
                <a:off x="4219558" y="3254912"/>
                <a:ext cx="2345436" cy="369332"/>
              </a:xfrm>
              <a:prstGeom prst="rect">
                <a:avLst/>
              </a:prstGeom>
              <a:blipFill>
                <a:blip r:embed="rId18"/>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90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anim calcmode="lin" valueType="num">
                                      <p:cBhvr>
                                        <p:cTn id="16"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42" presetClass="entr" presetSubtype="0" fill="hold" grpId="0" nodeType="after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anim calcmode="lin" valueType="num">
                                      <p:cBhvr>
                                        <p:cTn id="22"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3"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grpId="0" nodeType="after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animEffect transition="in" filter="fade">
                                      <p:cBhvr>
                                        <p:cTn id="27" dur="500"/>
                                        <p:tgtEl>
                                          <p:spTgt spid="6">
                                            <p:txEl>
                                              <p:pRg st="9" end="9"/>
                                            </p:txEl>
                                          </p:spTgt>
                                        </p:tgtEl>
                                      </p:cBhvr>
                                    </p:animEffect>
                                    <p:anim calcmode="lin" valueType="num">
                                      <p:cBhvr>
                                        <p:cTn id="28"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29" dur="5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500"/>
                                        <p:tgtEl>
                                          <p:spTgt spid="1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p:bldP spid="8" grpId="0"/>
      <p:bldP spid="9" grpId="0"/>
      <p:bldP spid="10" grpId="0"/>
      <p:bldP spid="11" grpId="0"/>
      <p:bldP spid="12" grpId="0"/>
      <p:bldP spid="13" grpId="0"/>
      <p:bldP spid="14" grpId="0"/>
      <p:bldP spid="15" grpId="0"/>
      <p:bldP spid="16" grpId="0"/>
      <p:bldP spid="18" grpId="0"/>
      <p:bldP spid="20" grpId="0"/>
      <p:bldP spid="24" grpId="0"/>
      <p:bldP spid="28" grpId="0"/>
      <p:bldP spid="29" grpId="0"/>
      <p:bldP spid="30"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A64E2B6-B91B-4869-9B6F-21697E389C9C}"/>
              </a:ext>
            </a:extLst>
          </p:cNvPr>
          <p:cNvPicPr>
            <a:picLocks noChangeAspect="1"/>
          </p:cNvPicPr>
          <p:nvPr/>
        </p:nvPicPr>
        <p:blipFill>
          <a:blip r:embed="rId3"/>
          <a:stretch>
            <a:fillRect/>
          </a:stretch>
        </p:blipFill>
        <p:spPr>
          <a:xfrm>
            <a:off x="5984172" y="2972232"/>
            <a:ext cx="4869877" cy="3309364"/>
          </a:xfrm>
          <a:prstGeom prst="rect">
            <a:avLst/>
          </a:prstGeom>
        </p:spPr>
      </p:pic>
      <p:sp>
        <p:nvSpPr>
          <p:cNvPr id="28" name="TextBox 27">
            <a:extLst>
              <a:ext uri="{FF2B5EF4-FFF2-40B4-BE49-F238E27FC236}">
                <a16:creationId xmlns:a16="http://schemas.microsoft.com/office/drawing/2014/main" id="{3ED23669-B2BD-4EA3-9DA0-F595A87A6298}"/>
              </a:ext>
            </a:extLst>
          </p:cNvPr>
          <p:cNvSpPr txBox="1"/>
          <p:nvPr/>
        </p:nvSpPr>
        <p:spPr>
          <a:xfrm>
            <a:off x="5967431" y="5145195"/>
            <a:ext cx="443744" cy="486994"/>
          </a:xfrm>
          <a:prstGeom prst="rect">
            <a:avLst/>
          </a:prstGeom>
          <a:noFill/>
        </p:spPr>
        <p:txBody>
          <a:bodyPr wrap="square" rtlCol="0">
            <a:spAutoFit/>
          </a:bodyPr>
          <a:lstStyle/>
          <a:p>
            <a:r>
              <a:rPr lang="en-US" altLang="zh-CN" dirty="0"/>
              <a:t>H</a:t>
            </a:r>
            <a:endParaRPr lang="zh-CN" altLang="en-US" dirty="0"/>
          </a:p>
        </p:txBody>
      </p:sp>
      <p:sp>
        <p:nvSpPr>
          <p:cNvPr id="29" name="TextBox 28">
            <a:extLst>
              <a:ext uri="{FF2B5EF4-FFF2-40B4-BE49-F238E27FC236}">
                <a16:creationId xmlns:a16="http://schemas.microsoft.com/office/drawing/2014/main" id="{55A09749-6A21-4765-B35B-0D53A838925B}"/>
              </a:ext>
            </a:extLst>
          </p:cNvPr>
          <p:cNvSpPr txBox="1"/>
          <p:nvPr/>
        </p:nvSpPr>
        <p:spPr>
          <a:xfrm>
            <a:off x="6964618" y="6038100"/>
            <a:ext cx="443744" cy="486994"/>
          </a:xfrm>
          <a:prstGeom prst="rect">
            <a:avLst/>
          </a:prstGeom>
          <a:noFill/>
        </p:spPr>
        <p:txBody>
          <a:bodyPr wrap="square" rtlCol="0">
            <a:spAutoFit/>
          </a:bodyPr>
          <a:lstStyle/>
          <a:p>
            <a:r>
              <a:rPr lang="en-US" altLang="zh-CN" dirty="0"/>
              <a:t>W</a:t>
            </a:r>
            <a:endParaRPr lang="zh-CN" altLang="en-US" dirty="0"/>
          </a:p>
        </p:txBody>
      </p:sp>
      <p:sp>
        <p:nvSpPr>
          <p:cNvPr id="230" name="TextBox 229">
            <a:extLst>
              <a:ext uri="{FF2B5EF4-FFF2-40B4-BE49-F238E27FC236}">
                <a16:creationId xmlns:a16="http://schemas.microsoft.com/office/drawing/2014/main" id="{A2A23F1C-AE81-467B-96B2-C9E3125AC4FF}"/>
              </a:ext>
            </a:extLst>
          </p:cNvPr>
          <p:cNvSpPr txBox="1"/>
          <p:nvPr/>
        </p:nvSpPr>
        <p:spPr>
          <a:xfrm>
            <a:off x="9288234" y="5443799"/>
            <a:ext cx="1787687" cy="486994"/>
          </a:xfrm>
          <a:prstGeom prst="rect">
            <a:avLst/>
          </a:prstGeom>
          <a:noFill/>
        </p:spPr>
        <p:txBody>
          <a:bodyPr wrap="square" rtlCol="0">
            <a:spAutoFit/>
          </a:bodyPr>
          <a:lstStyle/>
          <a:p>
            <a:r>
              <a:rPr lang="en-US" altLang="zh-CN" dirty="0"/>
              <a:t>Channels</a:t>
            </a:r>
            <a:endParaRPr lang="zh-CN" altLang="en-US" dirty="0"/>
          </a:p>
        </p:txBody>
      </p:sp>
      <p:sp>
        <p:nvSpPr>
          <p:cNvPr id="231" name="Rectangle 230">
            <a:extLst>
              <a:ext uri="{FF2B5EF4-FFF2-40B4-BE49-F238E27FC236}">
                <a16:creationId xmlns:a16="http://schemas.microsoft.com/office/drawing/2014/main" id="{97CABD79-AC84-4C18-A87A-3B72C57179C3}"/>
              </a:ext>
            </a:extLst>
          </p:cNvPr>
          <p:cNvSpPr/>
          <p:nvPr/>
        </p:nvSpPr>
        <p:spPr>
          <a:xfrm>
            <a:off x="7186490" y="4533601"/>
            <a:ext cx="177626" cy="1379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3" name="Straight Connector 232">
            <a:extLst>
              <a:ext uri="{FF2B5EF4-FFF2-40B4-BE49-F238E27FC236}">
                <a16:creationId xmlns:a16="http://schemas.microsoft.com/office/drawing/2014/main" id="{457C4B9E-102F-4B26-BC25-FF9EEB0F0F3D}"/>
              </a:ext>
            </a:extLst>
          </p:cNvPr>
          <p:cNvCxnSpPr>
            <a:cxnSpLocks/>
          </p:cNvCxnSpPr>
          <p:nvPr/>
        </p:nvCxnSpPr>
        <p:spPr>
          <a:xfrm flipV="1">
            <a:off x="7186490" y="3171174"/>
            <a:ext cx="2623584" cy="1362428"/>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15025F0-055E-4709-A753-CCC31878E421}"/>
              </a:ext>
            </a:extLst>
          </p:cNvPr>
          <p:cNvCxnSpPr>
            <a:cxnSpLocks/>
          </p:cNvCxnSpPr>
          <p:nvPr/>
        </p:nvCxnSpPr>
        <p:spPr>
          <a:xfrm flipV="1">
            <a:off x="7364116" y="3171173"/>
            <a:ext cx="2631390" cy="1360326"/>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235" name="Rectangle 234">
            <a:extLst>
              <a:ext uri="{FF2B5EF4-FFF2-40B4-BE49-F238E27FC236}">
                <a16:creationId xmlns:a16="http://schemas.microsoft.com/office/drawing/2014/main" id="{94103D4A-4BC2-4612-8B60-F07CF96FD855}"/>
              </a:ext>
            </a:extLst>
          </p:cNvPr>
          <p:cNvSpPr/>
          <p:nvPr/>
        </p:nvSpPr>
        <p:spPr>
          <a:xfrm>
            <a:off x="7892853" y="5145195"/>
            <a:ext cx="143194" cy="1379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Straight Connector 49">
            <a:extLst>
              <a:ext uri="{FF2B5EF4-FFF2-40B4-BE49-F238E27FC236}">
                <a16:creationId xmlns:a16="http://schemas.microsoft.com/office/drawing/2014/main" id="{7332B0DE-63C2-4592-BB1B-2E1865CD9077}"/>
              </a:ext>
            </a:extLst>
          </p:cNvPr>
          <p:cNvCxnSpPr>
            <a:cxnSpLocks/>
          </p:cNvCxnSpPr>
          <p:nvPr/>
        </p:nvCxnSpPr>
        <p:spPr>
          <a:xfrm flipV="1">
            <a:off x="8036047" y="4875017"/>
            <a:ext cx="789153" cy="42245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A2199B6-993D-4D12-88EA-12AC64F61213}"/>
              </a:ext>
            </a:extLst>
          </p:cNvPr>
          <p:cNvCxnSpPr>
            <a:cxnSpLocks/>
          </p:cNvCxnSpPr>
          <p:nvPr/>
        </p:nvCxnSpPr>
        <p:spPr>
          <a:xfrm flipV="1">
            <a:off x="8036047" y="4724689"/>
            <a:ext cx="789153" cy="42245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8D0B612-C5D7-408C-8966-626E23F4A795}"/>
              </a:ext>
            </a:extLst>
          </p:cNvPr>
          <p:cNvCxnSpPr>
            <a:cxnSpLocks/>
          </p:cNvCxnSpPr>
          <p:nvPr/>
        </p:nvCxnSpPr>
        <p:spPr>
          <a:xfrm flipV="1">
            <a:off x="8825200" y="4724689"/>
            <a:ext cx="0" cy="163665"/>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731BFEC-5AD3-46D2-9470-388AA89ECE04}"/>
              </a:ext>
            </a:extLst>
          </p:cNvPr>
          <p:cNvCxnSpPr>
            <a:cxnSpLocks/>
          </p:cNvCxnSpPr>
          <p:nvPr/>
        </p:nvCxnSpPr>
        <p:spPr>
          <a:xfrm flipV="1">
            <a:off x="8895185" y="3833250"/>
            <a:ext cx="1760018" cy="93141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0F40BAC-617C-4767-BAA9-6B7B420A90F1}"/>
              </a:ext>
            </a:extLst>
          </p:cNvPr>
          <p:cNvCxnSpPr>
            <a:cxnSpLocks/>
          </p:cNvCxnSpPr>
          <p:nvPr/>
        </p:nvCxnSpPr>
        <p:spPr>
          <a:xfrm flipH="1">
            <a:off x="9810074" y="3171174"/>
            <a:ext cx="185432"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E9293ABB-1FA0-4CB2-ACAB-A85820432840}"/>
              </a:ext>
            </a:extLst>
          </p:cNvPr>
          <p:cNvSpPr txBox="1"/>
          <p:nvPr/>
        </p:nvSpPr>
        <p:spPr>
          <a:xfrm>
            <a:off x="10623057" y="3589753"/>
            <a:ext cx="778668" cy="486994"/>
          </a:xfrm>
          <a:prstGeom prst="rect">
            <a:avLst/>
          </a:prstGeom>
          <a:noFill/>
        </p:spPr>
        <p:txBody>
          <a:bodyPr wrap="square" rtlCol="0">
            <a:spAutoFit/>
          </a:bodyPr>
          <a:lstStyle/>
          <a:p>
            <a:r>
              <a:rPr lang="en-US" altLang="zh-CN" b="1" dirty="0">
                <a:solidFill>
                  <a:srgbClr val="FF0000"/>
                </a:solidFill>
              </a:rPr>
              <a:t>=0</a:t>
            </a:r>
            <a:endParaRPr lang="zh-CN" altLang="en-US" b="1" dirty="0">
              <a:solidFill>
                <a:srgbClr val="FF0000"/>
              </a:solidFill>
            </a:endParaRPr>
          </a:p>
        </p:txBody>
      </p:sp>
      <p:pic>
        <p:nvPicPr>
          <p:cNvPr id="2" name="Content Placeholder 3">
            <a:extLst>
              <a:ext uri="{FF2B5EF4-FFF2-40B4-BE49-F238E27FC236}">
                <a16:creationId xmlns:a16="http://schemas.microsoft.com/office/drawing/2014/main" id="{CA74A4C0-68A6-4381-9916-FBCB64CFA0DF}"/>
              </a:ext>
            </a:extLst>
          </p:cNvPr>
          <p:cNvPicPr>
            <a:picLocks noChangeAspect="1"/>
          </p:cNvPicPr>
          <p:nvPr/>
        </p:nvPicPr>
        <p:blipFill>
          <a:blip r:embed="rId4"/>
          <a:stretch>
            <a:fillRect/>
          </a:stretch>
        </p:blipFill>
        <p:spPr>
          <a:xfrm>
            <a:off x="7321950" y="116593"/>
            <a:ext cx="4800930" cy="1436660"/>
          </a:xfrm>
          <a:prstGeom prst="rect">
            <a:avLst/>
          </a:prstGeom>
        </p:spPr>
      </p:pic>
      <p:sp>
        <p:nvSpPr>
          <p:cNvPr id="7" name="TextBox 6">
            <a:extLst>
              <a:ext uri="{FF2B5EF4-FFF2-40B4-BE49-F238E27FC236}">
                <a16:creationId xmlns:a16="http://schemas.microsoft.com/office/drawing/2014/main" id="{2EBDD25B-922E-46E0-948A-C454EF8350A4}"/>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3" name="内容占位符 2">
            <a:extLst>
              <a:ext uri="{FF2B5EF4-FFF2-40B4-BE49-F238E27FC236}">
                <a16:creationId xmlns:a16="http://schemas.microsoft.com/office/drawing/2014/main" id="{6543C38D-609A-4456-BA63-BEB9A064DD81}"/>
              </a:ext>
            </a:extLst>
          </p:cNvPr>
          <p:cNvSpPr>
            <a:spLocks noGrp="1"/>
          </p:cNvSpPr>
          <p:nvPr>
            <p:ph idx="1"/>
          </p:nvPr>
        </p:nvSpPr>
        <p:spPr>
          <a:xfrm>
            <a:off x="190830" y="968013"/>
            <a:ext cx="12001170" cy="4351338"/>
          </a:xfrm>
        </p:spPr>
        <p:txBody>
          <a:bodyPr>
            <a:normAutofit/>
          </a:bodyPr>
          <a:lstStyle/>
          <a:p>
            <a:r>
              <a:rPr kumimoji="1" lang="en-US" altLang="zh-CN" sz="2400" dirty="0"/>
              <a:t>Another differentiable quantization method </a:t>
            </a:r>
            <a:r>
              <a:rPr kumimoji="1" lang="en-US" altLang="zh-CN" sz="2400" baseline="30000" dirty="0"/>
              <a:t>[4]</a:t>
            </a:r>
          </a:p>
          <a:p>
            <a:endParaRPr kumimoji="1" lang="en-US" altLang="zh-CN" sz="2400" baseline="30000" dirty="0"/>
          </a:p>
          <a:p>
            <a:endParaRPr kumimoji="1" lang="en-US" altLang="zh-CN" sz="2400" baseline="30000" dirty="0"/>
          </a:p>
          <a:p>
            <a:endParaRPr kumimoji="1" lang="en-US" altLang="zh-CN" sz="2400" baseline="30000" dirty="0"/>
          </a:p>
          <a:p>
            <a:endParaRPr kumimoji="1" lang="en-US" altLang="zh-CN" sz="2400" baseline="30000" dirty="0"/>
          </a:p>
          <a:p>
            <a:endParaRPr kumimoji="1" lang="en-US" altLang="zh-CN" sz="2400" baseline="30000" dirty="0"/>
          </a:p>
          <a:p>
            <a:pPr marL="0" indent="0">
              <a:buNone/>
            </a:pPr>
            <a:endParaRPr kumimoji="1" lang="en-US" altLang="zh-CN" sz="2400" baseline="30000" dirty="0"/>
          </a:p>
          <a:p>
            <a:endParaRPr kumimoji="1" lang="en-US" altLang="zh-CN" sz="500" dirty="0"/>
          </a:p>
          <a:p>
            <a:r>
              <a:rPr kumimoji="1" lang="en-US" altLang="zh-CN" sz="2400" dirty="0"/>
              <a:t>Importance map</a:t>
            </a:r>
            <a:r>
              <a:rPr kumimoji="1" lang="en-US" altLang="zh-CN" sz="2400" baseline="30000" dirty="0"/>
              <a:t> [4]</a:t>
            </a:r>
            <a:r>
              <a:rPr kumimoji="1" lang="en-US" altLang="zh-CN" sz="2400" dirty="0"/>
              <a:t> </a:t>
            </a:r>
          </a:p>
          <a:p>
            <a:endParaRPr kumimoji="1" lang="en-US" altLang="zh-CN" sz="900" dirty="0"/>
          </a:p>
        </p:txBody>
      </p:sp>
      <p:sp>
        <p:nvSpPr>
          <p:cNvPr id="4" name="Rectangle 3">
            <a:extLst>
              <a:ext uri="{FF2B5EF4-FFF2-40B4-BE49-F238E27FC236}">
                <a16:creationId xmlns:a16="http://schemas.microsoft.com/office/drawing/2014/main" id="{BABBFEA6-C1B1-498E-936C-D019270FE9AE}"/>
              </a:ext>
            </a:extLst>
          </p:cNvPr>
          <p:cNvSpPr/>
          <p:nvPr/>
        </p:nvSpPr>
        <p:spPr>
          <a:xfrm>
            <a:off x="9159833" y="126900"/>
            <a:ext cx="2904841" cy="1386655"/>
          </a:xfrm>
          <a:prstGeom prst="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12">
            <a:extLst>
              <a:ext uri="{FF2B5EF4-FFF2-40B4-BE49-F238E27FC236}">
                <a16:creationId xmlns:a16="http://schemas.microsoft.com/office/drawing/2014/main" id="{59D74929-E683-4FBC-95FE-7DA9B067DBEA}"/>
              </a:ext>
            </a:extLst>
          </p:cNvPr>
          <p:cNvPicPr>
            <a:picLocks noChangeAspect="1"/>
          </p:cNvPicPr>
          <p:nvPr/>
        </p:nvPicPr>
        <p:blipFill>
          <a:blip r:embed="rId5"/>
          <a:stretch>
            <a:fillRect/>
          </a:stretch>
        </p:blipFill>
        <p:spPr>
          <a:xfrm>
            <a:off x="536938" y="1513555"/>
            <a:ext cx="3219452" cy="314584"/>
          </a:xfrm>
          <a:prstGeom prst="rect">
            <a:avLst/>
          </a:prstGeom>
        </p:spPr>
      </p:pic>
      <p:pic>
        <p:nvPicPr>
          <p:cNvPr id="15" name="Picture 14">
            <a:extLst>
              <a:ext uri="{FF2B5EF4-FFF2-40B4-BE49-F238E27FC236}">
                <a16:creationId xmlns:a16="http://schemas.microsoft.com/office/drawing/2014/main" id="{7D29CE2E-A00B-4C36-AE29-D45D4F110F0F}"/>
              </a:ext>
            </a:extLst>
          </p:cNvPr>
          <p:cNvPicPr>
            <a:picLocks noChangeAspect="1"/>
          </p:cNvPicPr>
          <p:nvPr/>
        </p:nvPicPr>
        <p:blipFill>
          <a:blip r:embed="rId6"/>
          <a:stretch>
            <a:fillRect/>
          </a:stretch>
        </p:blipFill>
        <p:spPr>
          <a:xfrm>
            <a:off x="536938" y="2013872"/>
            <a:ext cx="3698150" cy="377966"/>
          </a:xfrm>
          <a:prstGeom prst="rect">
            <a:avLst/>
          </a:prstGeom>
        </p:spPr>
      </p:pic>
      <p:sp>
        <p:nvSpPr>
          <p:cNvPr id="31" name="TextBox 30">
            <a:extLst>
              <a:ext uri="{FF2B5EF4-FFF2-40B4-BE49-F238E27FC236}">
                <a16:creationId xmlns:a16="http://schemas.microsoft.com/office/drawing/2014/main" id="{B8AE5BA4-AFEA-47C3-8D1A-CEFED654C90C}"/>
              </a:ext>
            </a:extLst>
          </p:cNvPr>
          <p:cNvSpPr txBox="1"/>
          <p:nvPr/>
        </p:nvSpPr>
        <p:spPr>
          <a:xfrm>
            <a:off x="4575211" y="2024468"/>
            <a:ext cx="1187088" cy="369332"/>
          </a:xfrm>
          <a:prstGeom prst="rect">
            <a:avLst/>
          </a:prstGeom>
          <a:noFill/>
        </p:spPr>
        <p:txBody>
          <a:bodyPr wrap="square">
            <a:spAutoFit/>
          </a:bodyPr>
          <a:lstStyle/>
          <a:p>
            <a:r>
              <a:rPr lang="en-US" altLang="zh-CN" b="1" dirty="0">
                <a:solidFill>
                  <a:srgbClr val="0070C0"/>
                </a:solidFill>
              </a:rPr>
              <a:t>Inference</a:t>
            </a:r>
            <a:endParaRPr lang="zh-CN" altLang="en-US" dirty="0"/>
          </a:p>
        </p:txBody>
      </p:sp>
      <p:pic>
        <p:nvPicPr>
          <p:cNvPr id="18" name="Picture 17">
            <a:extLst>
              <a:ext uri="{FF2B5EF4-FFF2-40B4-BE49-F238E27FC236}">
                <a16:creationId xmlns:a16="http://schemas.microsoft.com/office/drawing/2014/main" id="{B6FF4187-DCC8-4232-8A1F-22B21F70DA9E}"/>
              </a:ext>
            </a:extLst>
          </p:cNvPr>
          <p:cNvPicPr>
            <a:picLocks noChangeAspect="1"/>
          </p:cNvPicPr>
          <p:nvPr/>
        </p:nvPicPr>
        <p:blipFill>
          <a:blip r:embed="rId7"/>
          <a:stretch>
            <a:fillRect/>
          </a:stretch>
        </p:blipFill>
        <p:spPr>
          <a:xfrm>
            <a:off x="513264" y="2485258"/>
            <a:ext cx="3721824" cy="867542"/>
          </a:xfrm>
          <a:prstGeom prst="rect">
            <a:avLst/>
          </a:prstGeom>
        </p:spPr>
      </p:pic>
      <p:sp>
        <p:nvSpPr>
          <p:cNvPr id="20" name="TextBox 19">
            <a:extLst>
              <a:ext uri="{FF2B5EF4-FFF2-40B4-BE49-F238E27FC236}">
                <a16:creationId xmlns:a16="http://schemas.microsoft.com/office/drawing/2014/main" id="{C513B2BD-39F5-47FB-A1E5-DBB24A773EE8}"/>
              </a:ext>
            </a:extLst>
          </p:cNvPr>
          <p:cNvSpPr txBox="1"/>
          <p:nvPr/>
        </p:nvSpPr>
        <p:spPr>
          <a:xfrm>
            <a:off x="4575211" y="2723179"/>
            <a:ext cx="2997164" cy="369332"/>
          </a:xfrm>
          <a:prstGeom prst="rect">
            <a:avLst/>
          </a:prstGeom>
          <a:noFill/>
        </p:spPr>
        <p:txBody>
          <a:bodyPr wrap="square">
            <a:spAutoFit/>
          </a:bodyPr>
          <a:lstStyle/>
          <a:p>
            <a:r>
              <a:rPr lang="en-US" altLang="zh-CN" b="1" dirty="0">
                <a:solidFill>
                  <a:srgbClr val="0070C0"/>
                </a:solidFill>
              </a:rPr>
              <a:t>Training: differentiable</a:t>
            </a:r>
            <a:endParaRPr lang="zh-CN" altLang="en-US" dirty="0"/>
          </a:p>
        </p:txBody>
      </p:sp>
      <p:pic>
        <p:nvPicPr>
          <p:cNvPr id="22" name="Picture 21">
            <a:extLst>
              <a:ext uri="{FF2B5EF4-FFF2-40B4-BE49-F238E27FC236}">
                <a16:creationId xmlns:a16="http://schemas.microsoft.com/office/drawing/2014/main" id="{EFB843EB-F2A6-40B5-AA19-10D3C26C92ED}"/>
              </a:ext>
            </a:extLst>
          </p:cNvPr>
          <p:cNvPicPr>
            <a:picLocks noChangeAspect="1"/>
          </p:cNvPicPr>
          <p:nvPr/>
        </p:nvPicPr>
        <p:blipFill>
          <a:blip r:embed="rId8"/>
          <a:stretch>
            <a:fillRect/>
          </a:stretch>
        </p:blipFill>
        <p:spPr>
          <a:xfrm>
            <a:off x="7321950" y="2260005"/>
            <a:ext cx="4063198" cy="362066"/>
          </a:xfrm>
          <a:prstGeom prst="rect">
            <a:avLst/>
          </a:prstGeom>
        </p:spPr>
      </p:pic>
      <p:pic>
        <p:nvPicPr>
          <p:cNvPr id="24" name="Picture 23">
            <a:extLst>
              <a:ext uri="{FF2B5EF4-FFF2-40B4-BE49-F238E27FC236}">
                <a16:creationId xmlns:a16="http://schemas.microsoft.com/office/drawing/2014/main" id="{31D1A7CB-A49C-4D96-8D31-6ECD719EECE4}"/>
              </a:ext>
            </a:extLst>
          </p:cNvPr>
          <p:cNvPicPr>
            <a:picLocks noChangeAspect="1"/>
          </p:cNvPicPr>
          <p:nvPr/>
        </p:nvPicPr>
        <p:blipFill>
          <a:blip r:embed="rId9"/>
          <a:stretch>
            <a:fillRect/>
          </a:stretch>
        </p:blipFill>
        <p:spPr>
          <a:xfrm>
            <a:off x="478704" y="4369596"/>
            <a:ext cx="4671942" cy="1808730"/>
          </a:xfrm>
          <a:prstGeom prst="rect">
            <a:avLst/>
          </a:prstGeom>
        </p:spPr>
      </p:pic>
      <p:sp>
        <p:nvSpPr>
          <p:cNvPr id="6" name="TextBox 5">
            <a:extLst>
              <a:ext uri="{FF2B5EF4-FFF2-40B4-BE49-F238E27FC236}">
                <a16:creationId xmlns:a16="http://schemas.microsoft.com/office/drawing/2014/main" id="{8840DA8A-A912-4700-AD67-CBF3F7E63824}"/>
              </a:ext>
            </a:extLst>
          </p:cNvPr>
          <p:cNvSpPr txBox="1"/>
          <p:nvPr/>
        </p:nvSpPr>
        <p:spPr>
          <a:xfrm>
            <a:off x="66674" y="6313400"/>
            <a:ext cx="11807826" cy="584775"/>
          </a:xfrm>
          <a:prstGeom prst="rect">
            <a:avLst/>
          </a:prstGeom>
          <a:noFill/>
        </p:spPr>
        <p:txBody>
          <a:bodyPr wrap="square">
            <a:spAutoFit/>
          </a:bodyPr>
          <a:lstStyle/>
          <a:p>
            <a:r>
              <a:rPr lang="en-US" altLang="zh-CN" sz="1600" dirty="0">
                <a:solidFill>
                  <a:srgbClr val="222222"/>
                </a:solidFill>
              </a:rPr>
              <a:t>[4] Mentzer, Fabian, et al. “Conditional Probability Models for Deep Image Compression”, in CVPR, 2018.</a:t>
            </a:r>
          </a:p>
          <a:p>
            <a:r>
              <a:rPr lang="en-US" altLang="zh-CN" sz="1600" dirty="0">
                <a:solidFill>
                  <a:schemeClr val="bg1"/>
                </a:solidFill>
              </a:rPr>
              <a:t>[6] Cheng et al. ” Learned Image Compression with Discretized Gaussian Mixture Likelihoods and Attention Modules”, in CVPR. 2020.</a:t>
            </a:r>
            <a:endParaRPr lang="zh-CN" altLang="en-US" sz="1600" dirty="0">
              <a:solidFill>
                <a:schemeClr val="bg1"/>
              </a:solidFill>
            </a:endParaRPr>
          </a:p>
        </p:txBody>
      </p:sp>
    </p:spTree>
    <p:extLst>
      <p:ext uri="{BB962C8B-B14F-4D97-AF65-F5344CB8AC3E}">
        <p14:creationId xmlns:p14="http://schemas.microsoft.com/office/powerpoint/2010/main" val="15267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anim calcmode="lin" valueType="num">
                                      <p:cBhvr>
                                        <p:cTn id="37" dur="500" fill="hold"/>
                                        <p:tgtEl>
                                          <p:spTgt spid="22"/>
                                        </p:tgtEl>
                                        <p:attrNameLst>
                                          <p:attrName>ppt_x</p:attrName>
                                        </p:attrNameLst>
                                      </p:cBhvr>
                                      <p:tavLst>
                                        <p:tav tm="0">
                                          <p:val>
                                            <p:strVal val="#ppt_x"/>
                                          </p:val>
                                        </p:tav>
                                        <p:tav tm="100000">
                                          <p:val>
                                            <p:strVal val="#ppt_x"/>
                                          </p:val>
                                        </p:tav>
                                      </p:tavLst>
                                    </p:anim>
                                    <p:anim calcmode="lin" valueType="num">
                                      <p:cBhvr>
                                        <p:cTn id="38"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anim calcmode="lin" valueType="num">
                                      <p:cBhvr>
                                        <p:cTn id="44"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5"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0"/>
                                        </p:tgtEl>
                                        <p:attrNameLst>
                                          <p:attrName>style.visibility</p:attrName>
                                        </p:attrNameLst>
                                      </p:cBhvr>
                                      <p:to>
                                        <p:strVal val="visible"/>
                                      </p:to>
                                    </p:set>
                                    <p:animEffect transition="in" filter="fade">
                                      <p:cBhvr>
                                        <p:cTn id="57" dur="500"/>
                                        <p:tgtEl>
                                          <p:spTgt spid="23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31"/>
                                        </p:tgtEl>
                                        <p:attrNameLst>
                                          <p:attrName>style.visibility</p:attrName>
                                        </p:attrNameLst>
                                      </p:cBhvr>
                                      <p:to>
                                        <p:strVal val="visible"/>
                                      </p:to>
                                    </p:set>
                                    <p:animEffect transition="in" filter="fade">
                                      <p:cBhvr>
                                        <p:cTn id="68" dur="500"/>
                                        <p:tgtEl>
                                          <p:spTgt spid="231"/>
                                        </p:tgtEl>
                                      </p:cBhvr>
                                    </p:animEffect>
                                  </p:childTnLst>
                                </p:cTn>
                              </p:par>
                              <p:par>
                                <p:cTn id="69" presetID="10"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par>
                                <p:cTn id="72" presetID="10" presetClass="entr" presetSubtype="0" fill="hold" nodeType="withEffect">
                                  <p:stCondLst>
                                    <p:cond delay="0"/>
                                  </p:stCondLst>
                                  <p:childTnLst>
                                    <p:set>
                                      <p:cBhvr>
                                        <p:cTn id="73" dur="1" fill="hold">
                                          <p:stCondLst>
                                            <p:cond delay="0"/>
                                          </p:stCondLst>
                                        </p:cTn>
                                        <p:tgtEl>
                                          <p:spTgt spid="233"/>
                                        </p:tgtEl>
                                        <p:attrNameLst>
                                          <p:attrName>style.visibility</p:attrName>
                                        </p:attrNameLst>
                                      </p:cBhvr>
                                      <p:to>
                                        <p:strVal val="visible"/>
                                      </p:to>
                                    </p:set>
                                    <p:animEffect transition="in" filter="fade">
                                      <p:cBhvr>
                                        <p:cTn id="74" dur="500"/>
                                        <p:tgtEl>
                                          <p:spTgt spid="233"/>
                                        </p:tgtEl>
                                      </p:cBhvr>
                                    </p:animEffect>
                                  </p:childTnLst>
                                </p:cTn>
                              </p:par>
                              <p:par>
                                <p:cTn id="75" presetID="10" presetClass="entr" presetSubtype="0" fill="hold"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500"/>
                                        <p:tgtEl>
                                          <p:spTgt spid="5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35"/>
                                        </p:tgtEl>
                                        <p:attrNameLst>
                                          <p:attrName>style.visibility</p:attrName>
                                        </p:attrNameLst>
                                      </p:cBhvr>
                                      <p:to>
                                        <p:strVal val="visible"/>
                                      </p:to>
                                    </p:set>
                                    <p:animEffect transition="in" filter="fade">
                                      <p:cBhvr>
                                        <p:cTn id="82" dur="500"/>
                                        <p:tgtEl>
                                          <p:spTgt spid="235"/>
                                        </p:tgtEl>
                                      </p:cBhvr>
                                    </p:animEffect>
                                  </p:childTnLst>
                                </p:cTn>
                              </p:par>
                              <p:par>
                                <p:cTn id="83" presetID="10" presetClass="entr" presetSubtype="0"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fade">
                                      <p:cBhvr>
                                        <p:cTn id="85" dur="500"/>
                                        <p:tgtEl>
                                          <p:spTgt spid="52"/>
                                        </p:tgtEl>
                                      </p:cBhvr>
                                    </p:animEffect>
                                  </p:childTnLst>
                                </p:cTn>
                              </p:par>
                              <p:par>
                                <p:cTn id="86" presetID="10" presetClass="entr" presetSubtype="0" fill="hold" nodeType="with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fade">
                                      <p:cBhvr>
                                        <p:cTn id="88" dur="500"/>
                                        <p:tgtEl>
                                          <p:spTgt spid="53"/>
                                        </p:tgtEl>
                                      </p:cBhvr>
                                    </p:animEffect>
                                  </p:childTnLst>
                                </p:cTn>
                              </p:par>
                              <p:par>
                                <p:cTn id="89" presetID="10" presetClass="entr" presetSubtype="0" fill="hold" nodeType="withEffect">
                                  <p:stCondLst>
                                    <p:cond delay="0"/>
                                  </p:stCondLst>
                                  <p:childTnLst>
                                    <p:set>
                                      <p:cBhvr>
                                        <p:cTn id="90" dur="1" fill="hold">
                                          <p:stCondLst>
                                            <p:cond delay="0"/>
                                          </p:stCondLst>
                                        </p:cTn>
                                        <p:tgtEl>
                                          <p:spTgt spid="50"/>
                                        </p:tgtEl>
                                        <p:attrNameLst>
                                          <p:attrName>style.visibility</p:attrName>
                                        </p:attrNameLst>
                                      </p:cBhvr>
                                      <p:to>
                                        <p:strVal val="visible"/>
                                      </p:to>
                                    </p:set>
                                    <p:animEffect transition="in" filter="fade">
                                      <p:cBhvr>
                                        <p:cTn id="91" dur="500"/>
                                        <p:tgtEl>
                                          <p:spTgt spid="50"/>
                                        </p:tgtEl>
                                      </p:cBhvr>
                                    </p:animEffec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fade">
                                      <p:cBhvr>
                                        <p:cTn id="95" dur="500"/>
                                        <p:tgtEl>
                                          <p:spTgt spid="5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46"/>
                                        </p:tgtEl>
                                        <p:attrNameLst>
                                          <p:attrName>style.visibility</p:attrName>
                                        </p:attrNameLst>
                                      </p:cBhvr>
                                      <p:to>
                                        <p:strVal val="visible"/>
                                      </p:to>
                                    </p:set>
                                    <p:animEffect transition="in" filter="fade">
                                      <p:cBhvr>
                                        <p:cTn id="98" dur="5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230" grpId="0"/>
      <p:bldP spid="231" grpId="0" animBg="1"/>
      <p:bldP spid="235" grpId="0" animBg="1"/>
      <p:bldP spid="246" grpId="0"/>
      <p:bldP spid="31"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st clustering practice: Gaussian mixture model (GMM) – mc.ai">
            <a:extLst>
              <a:ext uri="{FF2B5EF4-FFF2-40B4-BE49-F238E27FC236}">
                <a16:creationId xmlns:a16="http://schemas.microsoft.com/office/drawing/2014/main" id="{7DC73632-F0B3-4102-877B-23E689904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683" y="4786523"/>
            <a:ext cx="2872097" cy="1545188"/>
          </a:xfrm>
          <a:prstGeom prst="rect">
            <a:avLst/>
          </a:prstGeom>
          <a:noFill/>
          <a:extLst>
            <a:ext uri="{909E8E84-426E-40DD-AFC4-6F175D3DCCD1}">
              <a14:hiddenFill xmlns:a14="http://schemas.microsoft.com/office/drawing/2010/main">
                <a:solidFill>
                  <a:srgbClr val="FFFFFF"/>
                </a:solidFill>
              </a14:hiddenFill>
            </a:ext>
          </a:extLst>
        </p:spPr>
      </p:pic>
      <p:pic>
        <p:nvPicPr>
          <p:cNvPr id="2" name="Content Placeholder 3">
            <a:extLst>
              <a:ext uri="{FF2B5EF4-FFF2-40B4-BE49-F238E27FC236}">
                <a16:creationId xmlns:a16="http://schemas.microsoft.com/office/drawing/2014/main" id="{CA74A4C0-68A6-4381-9916-FBCB64CFA0DF}"/>
              </a:ext>
            </a:extLst>
          </p:cNvPr>
          <p:cNvPicPr>
            <a:picLocks noChangeAspect="1"/>
          </p:cNvPicPr>
          <p:nvPr/>
        </p:nvPicPr>
        <p:blipFill>
          <a:blip r:embed="rId4"/>
          <a:stretch>
            <a:fillRect/>
          </a:stretch>
        </p:blipFill>
        <p:spPr>
          <a:xfrm>
            <a:off x="7321950" y="116593"/>
            <a:ext cx="4800930" cy="1436660"/>
          </a:xfrm>
          <a:prstGeom prst="rect">
            <a:avLst/>
          </a:prstGeom>
        </p:spPr>
      </p:pic>
      <p:sp>
        <p:nvSpPr>
          <p:cNvPr id="7" name="TextBox 6">
            <a:extLst>
              <a:ext uri="{FF2B5EF4-FFF2-40B4-BE49-F238E27FC236}">
                <a16:creationId xmlns:a16="http://schemas.microsoft.com/office/drawing/2014/main" id="{2EBDD25B-922E-46E0-948A-C454EF8350A4}"/>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3" name="内容占位符 2">
            <a:extLst>
              <a:ext uri="{FF2B5EF4-FFF2-40B4-BE49-F238E27FC236}">
                <a16:creationId xmlns:a16="http://schemas.microsoft.com/office/drawing/2014/main" id="{6543C38D-609A-4456-BA63-BEB9A064DD81}"/>
              </a:ext>
            </a:extLst>
          </p:cNvPr>
          <p:cNvSpPr>
            <a:spLocks noGrp="1"/>
          </p:cNvSpPr>
          <p:nvPr>
            <p:ph idx="1"/>
          </p:nvPr>
        </p:nvSpPr>
        <p:spPr>
          <a:xfrm>
            <a:off x="190830" y="968013"/>
            <a:ext cx="12001170" cy="4351338"/>
          </a:xfrm>
        </p:spPr>
        <p:txBody>
          <a:bodyPr>
            <a:normAutofit/>
          </a:bodyPr>
          <a:lstStyle/>
          <a:p>
            <a:r>
              <a:rPr kumimoji="1" lang="en-US" altLang="zh-CN" sz="2400" dirty="0"/>
              <a:t>Another differentiable quantization method </a:t>
            </a:r>
            <a:r>
              <a:rPr kumimoji="1" lang="en-US" altLang="zh-CN" sz="2400" baseline="30000" dirty="0"/>
              <a:t>[4]</a:t>
            </a:r>
          </a:p>
          <a:p>
            <a:endParaRPr kumimoji="1" lang="en-US" altLang="zh-CN" sz="2400" baseline="30000" dirty="0"/>
          </a:p>
          <a:p>
            <a:endParaRPr kumimoji="1" lang="en-US" altLang="zh-CN" sz="2400" baseline="30000" dirty="0"/>
          </a:p>
          <a:p>
            <a:endParaRPr kumimoji="1" lang="en-US" altLang="zh-CN" sz="2400" baseline="30000" dirty="0"/>
          </a:p>
          <a:p>
            <a:endParaRPr kumimoji="1" lang="en-US" altLang="zh-CN" sz="2400" baseline="30000" dirty="0"/>
          </a:p>
          <a:p>
            <a:endParaRPr kumimoji="1" lang="en-US" altLang="zh-CN" sz="2400" baseline="30000" dirty="0"/>
          </a:p>
          <a:p>
            <a:pPr marL="0" indent="0">
              <a:buNone/>
            </a:pPr>
            <a:endParaRPr kumimoji="1" lang="en-US" altLang="zh-CN" sz="2400" baseline="30000" dirty="0"/>
          </a:p>
          <a:p>
            <a:endParaRPr kumimoji="1" lang="en-US" altLang="zh-CN" sz="500" dirty="0"/>
          </a:p>
          <a:p>
            <a:r>
              <a:rPr kumimoji="1" lang="en-US" altLang="zh-CN" sz="2400" dirty="0"/>
              <a:t>Importance map</a:t>
            </a:r>
            <a:r>
              <a:rPr kumimoji="1" lang="en-US" altLang="zh-CN" sz="2400" baseline="30000" dirty="0"/>
              <a:t> [4]</a:t>
            </a:r>
            <a:r>
              <a:rPr kumimoji="1" lang="en-US" altLang="zh-CN" sz="2400" dirty="0"/>
              <a:t> </a:t>
            </a:r>
          </a:p>
          <a:p>
            <a:endParaRPr kumimoji="1" lang="en-US" altLang="zh-CN" sz="900" dirty="0"/>
          </a:p>
        </p:txBody>
      </p:sp>
      <p:sp>
        <p:nvSpPr>
          <p:cNvPr id="4" name="Rectangle 3">
            <a:extLst>
              <a:ext uri="{FF2B5EF4-FFF2-40B4-BE49-F238E27FC236}">
                <a16:creationId xmlns:a16="http://schemas.microsoft.com/office/drawing/2014/main" id="{BABBFEA6-C1B1-498E-936C-D019270FE9AE}"/>
              </a:ext>
            </a:extLst>
          </p:cNvPr>
          <p:cNvSpPr/>
          <p:nvPr/>
        </p:nvSpPr>
        <p:spPr>
          <a:xfrm>
            <a:off x="9159833" y="126900"/>
            <a:ext cx="2904841" cy="1386655"/>
          </a:xfrm>
          <a:prstGeom prst="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12">
            <a:extLst>
              <a:ext uri="{FF2B5EF4-FFF2-40B4-BE49-F238E27FC236}">
                <a16:creationId xmlns:a16="http://schemas.microsoft.com/office/drawing/2014/main" id="{59D74929-E683-4FBC-95FE-7DA9B067DBEA}"/>
              </a:ext>
            </a:extLst>
          </p:cNvPr>
          <p:cNvPicPr>
            <a:picLocks noChangeAspect="1"/>
          </p:cNvPicPr>
          <p:nvPr/>
        </p:nvPicPr>
        <p:blipFill>
          <a:blip r:embed="rId5"/>
          <a:stretch>
            <a:fillRect/>
          </a:stretch>
        </p:blipFill>
        <p:spPr>
          <a:xfrm>
            <a:off x="536938" y="1513555"/>
            <a:ext cx="3219452" cy="314584"/>
          </a:xfrm>
          <a:prstGeom prst="rect">
            <a:avLst/>
          </a:prstGeom>
        </p:spPr>
      </p:pic>
      <p:pic>
        <p:nvPicPr>
          <p:cNvPr id="15" name="Picture 14">
            <a:extLst>
              <a:ext uri="{FF2B5EF4-FFF2-40B4-BE49-F238E27FC236}">
                <a16:creationId xmlns:a16="http://schemas.microsoft.com/office/drawing/2014/main" id="{7D29CE2E-A00B-4C36-AE29-D45D4F110F0F}"/>
              </a:ext>
            </a:extLst>
          </p:cNvPr>
          <p:cNvPicPr>
            <a:picLocks noChangeAspect="1"/>
          </p:cNvPicPr>
          <p:nvPr/>
        </p:nvPicPr>
        <p:blipFill>
          <a:blip r:embed="rId6"/>
          <a:stretch>
            <a:fillRect/>
          </a:stretch>
        </p:blipFill>
        <p:spPr>
          <a:xfrm>
            <a:off x="536938" y="2013872"/>
            <a:ext cx="3698150" cy="377966"/>
          </a:xfrm>
          <a:prstGeom prst="rect">
            <a:avLst/>
          </a:prstGeom>
        </p:spPr>
      </p:pic>
      <p:sp>
        <p:nvSpPr>
          <p:cNvPr id="31" name="TextBox 30">
            <a:extLst>
              <a:ext uri="{FF2B5EF4-FFF2-40B4-BE49-F238E27FC236}">
                <a16:creationId xmlns:a16="http://schemas.microsoft.com/office/drawing/2014/main" id="{B8AE5BA4-AFEA-47C3-8D1A-CEFED654C90C}"/>
              </a:ext>
            </a:extLst>
          </p:cNvPr>
          <p:cNvSpPr txBox="1"/>
          <p:nvPr/>
        </p:nvSpPr>
        <p:spPr>
          <a:xfrm>
            <a:off x="4575211" y="2024468"/>
            <a:ext cx="1187088" cy="369332"/>
          </a:xfrm>
          <a:prstGeom prst="rect">
            <a:avLst/>
          </a:prstGeom>
          <a:noFill/>
        </p:spPr>
        <p:txBody>
          <a:bodyPr wrap="square">
            <a:spAutoFit/>
          </a:bodyPr>
          <a:lstStyle/>
          <a:p>
            <a:r>
              <a:rPr lang="en-US" altLang="zh-CN" b="1" dirty="0">
                <a:solidFill>
                  <a:srgbClr val="0070C0"/>
                </a:solidFill>
              </a:rPr>
              <a:t>Inference</a:t>
            </a:r>
            <a:endParaRPr lang="zh-CN" altLang="en-US" dirty="0"/>
          </a:p>
        </p:txBody>
      </p:sp>
      <p:pic>
        <p:nvPicPr>
          <p:cNvPr id="18" name="Picture 17">
            <a:extLst>
              <a:ext uri="{FF2B5EF4-FFF2-40B4-BE49-F238E27FC236}">
                <a16:creationId xmlns:a16="http://schemas.microsoft.com/office/drawing/2014/main" id="{B6FF4187-DCC8-4232-8A1F-22B21F70DA9E}"/>
              </a:ext>
            </a:extLst>
          </p:cNvPr>
          <p:cNvPicPr>
            <a:picLocks noChangeAspect="1"/>
          </p:cNvPicPr>
          <p:nvPr/>
        </p:nvPicPr>
        <p:blipFill>
          <a:blip r:embed="rId7"/>
          <a:stretch>
            <a:fillRect/>
          </a:stretch>
        </p:blipFill>
        <p:spPr>
          <a:xfrm>
            <a:off x="513264" y="2485258"/>
            <a:ext cx="3721824" cy="867542"/>
          </a:xfrm>
          <a:prstGeom prst="rect">
            <a:avLst/>
          </a:prstGeom>
        </p:spPr>
      </p:pic>
      <p:sp>
        <p:nvSpPr>
          <p:cNvPr id="20" name="TextBox 19">
            <a:extLst>
              <a:ext uri="{FF2B5EF4-FFF2-40B4-BE49-F238E27FC236}">
                <a16:creationId xmlns:a16="http://schemas.microsoft.com/office/drawing/2014/main" id="{C513B2BD-39F5-47FB-A1E5-DBB24A773EE8}"/>
              </a:ext>
            </a:extLst>
          </p:cNvPr>
          <p:cNvSpPr txBox="1"/>
          <p:nvPr/>
        </p:nvSpPr>
        <p:spPr>
          <a:xfrm>
            <a:off x="4575211" y="2723179"/>
            <a:ext cx="2997164" cy="369332"/>
          </a:xfrm>
          <a:prstGeom prst="rect">
            <a:avLst/>
          </a:prstGeom>
          <a:noFill/>
        </p:spPr>
        <p:txBody>
          <a:bodyPr wrap="square">
            <a:spAutoFit/>
          </a:bodyPr>
          <a:lstStyle/>
          <a:p>
            <a:r>
              <a:rPr lang="en-US" altLang="zh-CN" b="1" dirty="0">
                <a:solidFill>
                  <a:srgbClr val="0070C0"/>
                </a:solidFill>
              </a:rPr>
              <a:t>Training: differentiable</a:t>
            </a:r>
            <a:endParaRPr lang="zh-CN" altLang="en-US" dirty="0"/>
          </a:p>
        </p:txBody>
      </p:sp>
      <p:pic>
        <p:nvPicPr>
          <p:cNvPr id="22" name="Picture 21">
            <a:extLst>
              <a:ext uri="{FF2B5EF4-FFF2-40B4-BE49-F238E27FC236}">
                <a16:creationId xmlns:a16="http://schemas.microsoft.com/office/drawing/2014/main" id="{EFB843EB-F2A6-40B5-AA19-10D3C26C92ED}"/>
              </a:ext>
            </a:extLst>
          </p:cNvPr>
          <p:cNvPicPr>
            <a:picLocks noChangeAspect="1"/>
          </p:cNvPicPr>
          <p:nvPr/>
        </p:nvPicPr>
        <p:blipFill>
          <a:blip r:embed="rId8"/>
          <a:stretch>
            <a:fillRect/>
          </a:stretch>
        </p:blipFill>
        <p:spPr>
          <a:xfrm>
            <a:off x="7321950" y="2260005"/>
            <a:ext cx="4063198" cy="362066"/>
          </a:xfrm>
          <a:prstGeom prst="rect">
            <a:avLst/>
          </a:prstGeom>
        </p:spPr>
      </p:pic>
      <p:pic>
        <p:nvPicPr>
          <p:cNvPr id="24" name="Picture 23">
            <a:extLst>
              <a:ext uri="{FF2B5EF4-FFF2-40B4-BE49-F238E27FC236}">
                <a16:creationId xmlns:a16="http://schemas.microsoft.com/office/drawing/2014/main" id="{31D1A7CB-A49C-4D96-8D31-6ECD719EECE4}"/>
              </a:ext>
            </a:extLst>
          </p:cNvPr>
          <p:cNvPicPr>
            <a:picLocks noChangeAspect="1"/>
          </p:cNvPicPr>
          <p:nvPr/>
        </p:nvPicPr>
        <p:blipFill>
          <a:blip r:embed="rId9"/>
          <a:stretch>
            <a:fillRect/>
          </a:stretch>
        </p:blipFill>
        <p:spPr>
          <a:xfrm>
            <a:off x="478704" y="4369596"/>
            <a:ext cx="4671942" cy="1808730"/>
          </a:xfrm>
          <a:prstGeom prst="rect">
            <a:avLst/>
          </a:prstGeom>
        </p:spPr>
      </p:pic>
      <p:sp>
        <p:nvSpPr>
          <p:cNvPr id="6" name="TextBox 5">
            <a:extLst>
              <a:ext uri="{FF2B5EF4-FFF2-40B4-BE49-F238E27FC236}">
                <a16:creationId xmlns:a16="http://schemas.microsoft.com/office/drawing/2014/main" id="{8840DA8A-A912-4700-AD67-CBF3F7E63824}"/>
              </a:ext>
            </a:extLst>
          </p:cNvPr>
          <p:cNvSpPr txBox="1"/>
          <p:nvPr/>
        </p:nvSpPr>
        <p:spPr>
          <a:xfrm>
            <a:off x="66674" y="6313400"/>
            <a:ext cx="11807826" cy="584775"/>
          </a:xfrm>
          <a:prstGeom prst="rect">
            <a:avLst/>
          </a:prstGeom>
          <a:noFill/>
        </p:spPr>
        <p:txBody>
          <a:bodyPr wrap="square">
            <a:spAutoFit/>
          </a:bodyPr>
          <a:lstStyle/>
          <a:p>
            <a:r>
              <a:rPr lang="en-US" altLang="zh-CN" sz="1600" dirty="0">
                <a:solidFill>
                  <a:srgbClr val="222222"/>
                </a:solidFill>
              </a:rPr>
              <a:t>[4] Mentzer, Fabian, et al. “Conditional Probability Models for Deep Image Compression”, in CVPR, 2018.</a:t>
            </a:r>
          </a:p>
          <a:p>
            <a:r>
              <a:rPr lang="en-US" altLang="zh-CN" sz="1600" dirty="0">
                <a:solidFill>
                  <a:srgbClr val="222222"/>
                </a:solidFill>
              </a:rPr>
              <a:t>[6] Cheng et al. ”Learned Image Compression with Discretized Gaussian Mixture Likelihoods and Attention Modules”, in CVPR. 2020.</a:t>
            </a:r>
            <a:endParaRPr lang="zh-CN" altLang="en-US" sz="1600" dirty="0"/>
          </a:p>
        </p:txBody>
      </p:sp>
      <p:sp>
        <p:nvSpPr>
          <p:cNvPr id="32" name="内容占位符 2">
            <a:extLst>
              <a:ext uri="{FF2B5EF4-FFF2-40B4-BE49-F238E27FC236}">
                <a16:creationId xmlns:a16="http://schemas.microsoft.com/office/drawing/2014/main" id="{ED0BE3A6-979F-441B-9D51-E78CA2C05F5F}"/>
              </a:ext>
            </a:extLst>
          </p:cNvPr>
          <p:cNvSpPr txBox="1">
            <a:spLocks/>
          </p:cNvSpPr>
          <p:nvPr/>
        </p:nvSpPr>
        <p:spPr>
          <a:xfrm>
            <a:off x="5676901" y="3630459"/>
            <a:ext cx="6445979" cy="6805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t>Gaussian Mixture Model (GMM) for entropy </a:t>
            </a:r>
            <a:r>
              <a:rPr kumimoji="1" lang="en-US" altLang="zh-CN" sz="2400" baseline="30000" dirty="0"/>
              <a:t>[6]</a:t>
            </a:r>
          </a:p>
        </p:txBody>
      </p:sp>
      <p:pic>
        <p:nvPicPr>
          <p:cNvPr id="8" name="Picture 7">
            <a:extLst>
              <a:ext uri="{FF2B5EF4-FFF2-40B4-BE49-F238E27FC236}">
                <a16:creationId xmlns:a16="http://schemas.microsoft.com/office/drawing/2014/main" id="{E99A4294-DE42-4EC5-BC58-D789C9ED77D0}"/>
              </a:ext>
            </a:extLst>
          </p:cNvPr>
          <p:cNvPicPr>
            <a:picLocks noChangeAspect="1"/>
          </p:cNvPicPr>
          <p:nvPr/>
        </p:nvPicPr>
        <p:blipFill>
          <a:blip r:embed="rId10"/>
          <a:stretch>
            <a:fillRect/>
          </a:stretch>
        </p:blipFill>
        <p:spPr>
          <a:xfrm>
            <a:off x="7181587" y="4136855"/>
            <a:ext cx="3455130" cy="702964"/>
          </a:xfrm>
          <a:prstGeom prst="rect">
            <a:avLst/>
          </a:prstGeom>
        </p:spPr>
      </p:pic>
    </p:spTree>
    <p:extLst>
      <p:ext uri="{BB962C8B-B14F-4D97-AF65-F5344CB8AC3E}">
        <p14:creationId xmlns:p14="http://schemas.microsoft.com/office/powerpoint/2010/main" val="40090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CA74A4C0-68A6-4381-9916-FBCB64CFA0DF}"/>
              </a:ext>
            </a:extLst>
          </p:cNvPr>
          <p:cNvPicPr>
            <a:picLocks noChangeAspect="1"/>
          </p:cNvPicPr>
          <p:nvPr/>
        </p:nvPicPr>
        <p:blipFill>
          <a:blip r:embed="rId3"/>
          <a:stretch>
            <a:fillRect/>
          </a:stretch>
        </p:blipFill>
        <p:spPr>
          <a:xfrm>
            <a:off x="7321950" y="116593"/>
            <a:ext cx="4800930" cy="1436660"/>
          </a:xfrm>
          <a:prstGeom prst="rect">
            <a:avLst/>
          </a:prstGeom>
        </p:spPr>
      </p:pic>
      <p:sp>
        <p:nvSpPr>
          <p:cNvPr id="7" name="TextBox 6">
            <a:extLst>
              <a:ext uri="{FF2B5EF4-FFF2-40B4-BE49-F238E27FC236}">
                <a16:creationId xmlns:a16="http://schemas.microsoft.com/office/drawing/2014/main" id="{2EBDD25B-922E-46E0-948A-C454EF8350A4}"/>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3" name="内容占位符 2">
            <a:extLst>
              <a:ext uri="{FF2B5EF4-FFF2-40B4-BE49-F238E27FC236}">
                <a16:creationId xmlns:a16="http://schemas.microsoft.com/office/drawing/2014/main" id="{6543C38D-609A-4456-BA63-BEB9A064DD81}"/>
              </a:ext>
            </a:extLst>
          </p:cNvPr>
          <p:cNvSpPr>
            <a:spLocks noGrp="1"/>
          </p:cNvSpPr>
          <p:nvPr>
            <p:ph idx="1"/>
          </p:nvPr>
        </p:nvSpPr>
        <p:spPr>
          <a:xfrm>
            <a:off x="190830" y="968013"/>
            <a:ext cx="12001170" cy="4351338"/>
          </a:xfrm>
        </p:spPr>
        <p:txBody>
          <a:bodyPr>
            <a:normAutofit/>
          </a:bodyPr>
          <a:lstStyle/>
          <a:p>
            <a:r>
              <a:rPr kumimoji="1" lang="en-US" altLang="zh-CN" sz="2400" dirty="0"/>
              <a:t>CNN transformer + </a:t>
            </a:r>
            <a:r>
              <a:rPr kumimoji="1" lang="en-US" altLang="zh-CN" sz="2400" b="1" dirty="0">
                <a:solidFill>
                  <a:srgbClr val="0070C0"/>
                </a:solidFill>
              </a:rPr>
              <a:t>coarse-to-fine </a:t>
            </a:r>
            <a:r>
              <a:rPr kumimoji="1" lang="en-US" altLang="zh-CN" sz="2400" dirty="0"/>
              <a:t>model </a:t>
            </a:r>
            <a:r>
              <a:rPr kumimoji="1" lang="en-US" altLang="zh-CN" sz="2400" baseline="30000" dirty="0"/>
              <a:t>[7]</a:t>
            </a:r>
            <a:endParaRPr kumimoji="1" lang="en-US" altLang="zh-CN" sz="2400" dirty="0"/>
          </a:p>
          <a:p>
            <a:endParaRPr kumimoji="1" lang="en-US" altLang="zh-CN" sz="900" dirty="0"/>
          </a:p>
        </p:txBody>
      </p:sp>
      <p:sp>
        <p:nvSpPr>
          <p:cNvPr id="4" name="Rectangle 3">
            <a:extLst>
              <a:ext uri="{FF2B5EF4-FFF2-40B4-BE49-F238E27FC236}">
                <a16:creationId xmlns:a16="http://schemas.microsoft.com/office/drawing/2014/main" id="{BABBFEA6-C1B1-498E-936C-D019270FE9AE}"/>
              </a:ext>
            </a:extLst>
          </p:cNvPr>
          <p:cNvSpPr/>
          <p:nvPr/>
        </p:nvSpPr>
        <p:spPr>
          <a:xfrm>
            <a:off x="9159833" y="126900"/>
            <a:ext cx="2904841" cy="1386655"/>
          </a:xfrm>
          <a:prstGeom prst="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TextBox 241">
            <a:extLst>
              <a:ext uri="{FF2B5EF4-FFF2-40B4-BE49-F238E27FC236}">
                <a16:creationId xmlns:a16="http://schemas.microsoft.com/office/drawing/2014/main" id="{F20AB85B-B29B-46AB-9A13-B13255A58B89}"/>
              </a:ext>
            </a:extLst>
          </p:cNvPr>
          <p:cNvSpPr txBox="1"/>
          <p:nvPr/>
        </p:nvSpPr>
        <p:spPr>
          <a:xfrm>
            <a:off x="66674" y="6484850"/>
            <a:ext cx="11807826" cy="338554"/>
          </a:xfrm>
          <a:prstGeom prst="rect">
            <a:avLst/>
          </a:prstGeom>
          <a:noFill/>
        </p:spPr>
        <p:txBody>
          <a:bodyPr wrap="square">
            <a:spAutoFit/>
          </a:bodyPr>
          <a:lstStyle/>
          <a:p>
            <a:r>
              <a:rPr lang="en-US" altLang="zh-CN" sz="1600" b="0" i="0" dirty="0">
                <a:solidFill>
                  <a:srgbClr val="222222"/>
                </a:solidFill>
                <a:effectLst/>
              </a:rPr>
              <a:t>[7] </a:t>
            </a:r>
            <a:r>
              <a:rPr lang="en-US" altLang="zh-CN" sz="1600" dirty="0"/>
              <a:t>Hu</a:t>
            </a:r>
            <a:r>
              <a:rPr lang="en-US" altLang="zh-CN" sz="1600" b="0" i="0" dirty="0">
                <a:solidFill>
                  <a:srgbClr val="222222"/>
                </a:solidFill>
                <a:effectLst/>
              </a:rPr>
              <a:t>, </a:t>
            </a:r>
            <a:r>
              <a:rPr lang="en-US" altLang="zh-CN" sz="1600" b="0" i="0" dirty="0" err="1">
                <a:solidFill>
                  <a:srgbClr val="222222"/>
                </a:solidFill>
                <a:effectLst/>
              </a:rPr>
              <a:t>Yueyu</a:t>
            </a:r>
            <a:r>
              <a:rPr lang="en-US" altLang="zh-CN" sz="1600" b="0" i="0" dirty="0">
                <a:solidFill>
                  <a:srgbClr val="222222"/>
                </a:solidFill>
                <a:effectLst/>
              </a:rPr>
              <a:t>, et al. "</a:t>
            </a:r>
            <a:r>
              <a:rPr lang="en-US" altLang="zh-CN" sz="1600" dirty="0">
                <a:solidFill>
                  <a:srgbClr val="222222"/>
                </a:solidFill>
              </a:rPr>
              <a:t>Coarse-to-Fine Hyper-Prior Modeling for Learned Image Compression." in AAAI. 2020.</a:t>
            </a:r>
          </a:p>
        </p:txBody>
      </p:sp>
      <p:pic>
        <p:nvPicPr>
          <p:cNvPr id="5" name="Picture 4">
            <a:extLst>
              <a:ext uri="{FF2B5EF4-FFF2-40B4-BE49-F238E27FC236}">
                <a16:creationId xmlns:a16="http://schemas.microsoft.com/office/drawing/2014/main" id="{F861CDD1-2D53-4FE2-AF54-20B9B648771C}"/>
              </a:ext>
            </a:extLst>
          </p:cNvPr>
          <p:cNvPicPr>
            <a:picLocks noChangeAspect="1"/>
          </p:cNvPicPr>
          <p:nvPr/>
        </p:nvPicPr>
        <p:blipFill>
          <a:blip r:embed="rId4"/>
          <a:stretch>
            <a:fillRect/>
          </a:stretch>
        </p:blipFill>
        <p:spPr>
          <a:xfrm>
            <a:off x="909637" y="1957387"/>
            <a:ext cx="10372725" cy="3857625"/>
          </a:xfrm>
          <a:prstGeom prst="rect">
            <a:avLst/>
          </a:prstGeom>
        </p:spPr>
      </p:pic>
    </p:spTree>
    <p:extLst>
      <p:ext uri="{BB962C8B-B14F-4D97-AF65-F5344CB8AC3E}">
        <p14:creationId xmlns:p14="http://schemas.microsoft.com/office/powerpoint/2010/main" val="130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fade">
                                      <p:cBhvr>
                                        <p:cTn id="12" dur="500"/>
                                        <p:tgtEl>
                                          <p:spTgt spid="24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CA74A4C0-68A6-4381-9916-FBCB64CFA0DF}"/>
              </a:ext>
            </a:extLst>
          </p:cNvPr>
          <p:cNvPicPr>
            <a:picLocks noChangeAspect="1"/>
          </p:cNvPicPr>
          <p:nvPr/>
        </p:nvPicPr>
        <p:blipFill>
          <a:blip r:embed="rId3"/>
          <a:stretch>
            <a:fillRect/>
          </a:stretch>
        </p:blipFill>
        <p:spPr>
          <a:xfrm>
            <a:off x="7321950" y="116593"/>
            <a:ext cx="4800930" cy="1436660"/>
          </a:xfrm>
          <a:prstGeom prst="rect">
            <a:avLst/>
          </a:prstGeom>
        </p:spPr>
      </p:pic>
      <p:sp>
        <p:nvSpPr>
          <p:cNvPr id="7" name="TextBox 6">
            <a:extLst>
              <a:ext uri="{FF2B5EF4-FFF2-40B4-BE49-F238E27FC236}">
                <a16:creationId xmlns:a16="http://schemas.microsoft.com/office/drawing/2014/main" id="{2EBDD25B-922E-46E0-948A-C454EF8350A4}"/>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3" name="内容占位符 2">
            <a:extLst>
              <a:ext uri="{FF2B5EF4-FFF2-40B4-BE49-F238E27FC236}">
                <a16:creationId xmlns:a16="http://schemas.microsoft.com/office/drawing/2014/main" id="{6543C38D-609A-4456-BA63-BEB9A064DD81}"/>
              </a:ext>
            </a:extLst>
          </p:cNvPr>
          <p:cNvSpPr>
            <a:spLocks noGrp="1"/>
          </p:cNvSpPr>
          <p:nvPr>
            <p:ph idx="1"/>
          </p:nvPr>
        </p:nvSpPr>
        <p:spPr>
          <a:xfrm>
            <a:off x="190830" y="968013"/>
            <a:ext cx="12001170" cy="4351338"/>
          </a:xfrm>
        </p:spPr>
        <p:txBody>
          <a:bodyPr>
            <a:normAutofit/>
          </a:bodyPr>
          <a:lstStyle/>
          <a:p>
            <a:r>
              <a:rPr kumimoji="1" lang="en-US" altLang="zh-CN" sz="2400" dirty="0"/>
              <a:t>Performance</a:t>
            </a:r>
          </a:p>
          <a:p>
            <a:endParaRPr kumimoji="1" lang="en-US" altLang="zh-CN" sz="900" dirty="0"/>
          </a:p>
        </p:txBody>
      </p:sp>
      <p:sp>
        <p:nvSpPr>
          <p:cNvPr id="4" name="Rectangle 3">
            <a:extLst>
              <a:ext uri="{FF2B5EF4-FFF2-40B4-BE49-F238E27FC236}">
                <a16:creationId xmlns:a16="http://schemas.microsoft.com/office/drawing/2014/main" id="{BABBFEA6-C1B1-498E-936C-D019270FE9AE}"/>
              </a:ext>
            </a:extLst>
          </p:cNvPr>
          <p:cNvSpPr/>
          <p:nvPr/>
        </p:nvSpPr>
        <p:spPr>
          <a:xfrm>
            <a:off x="9159833" y="126900"/>
            <a:ext cx="2904841" cy="1386655"/>
          </a:xfrm>
          <a:prstGeom prst="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Group 9">
            <a:extLst>
              <a:ext uri="{FF2B5EF4-FFF2-40B4-BE49-F238E27FC236}">
                <a16:creationId xmlns:a16="http://schemas.microsoft.com/office/drawing/2014/main" id="{6DFF4BEB-843B-4DB7-887D-1332DACF7EF4}"/>
              </a:ext>
            </a:extLst>
          </p:cNvPr>
          <p:cNvGrpSpPr/>
          <p:nvPr/>
        </p:nvGrpSpPr>
        <p:grpSpPr>
          <a:xfrm>
            <a:off x="685889" y="1727440"/>
            <a:ext cx="5791022" cy="4283076"/>
            <a:chOff x="685889" y="1887695"/>
            <a:chExt cx="5791022" cy="4283076"/>
          </a:xfrm>
        </p:grpSpPr>
        <p:pic>
          <p:nvPicPr>
            <p:cNvPr id="6" name="Picture 5">
              <a:extLst>
                <a:ext uri="{FF2B5EF4-FFF2-40B4-BE49-F238E27FC236}">
                  <a16:creationId xmlns:a16="http://schemas.microsoft.com/office/drawing/2014/main" id="{BCEC029B-64A4-4BB2-9BFF-4FD950EF9BB2}"/>
                </a:ext>
              </a:extLst>
            </p:cNvPr>
            <p:cNvPicPr>
              <a:picLocks noChangeAspect="1"/>
            </p:cNvPicPr>
            <p:nvPr/>
          </p:nvPicPr>
          <p:blipFill>
            <a:blip r:embed="rId4"/>
            <a:stretch>
              <a:fillRect/>
            </a:stretch>
          </p:blipFill>
          <p:spPr>
            <a:xfrm>
              <a:off x="685889" y="1887695"/>
              <a:ext cx="5791022" cy="4283076"/>
            </a:xfrm>
            <a:prstGeom prst="rect">
              <a:avLst/>
            </a:prstGeom>
          </p:spPr>
        </p:pic>
        <p:sp>
          <p:nvSpPr>
            <p:cNvPr id="9" name="Rectangle 8">
              <a:extLst>
                <a:ext uri="{FF2B5EF4-FFF2-40B4-BE49-F238E27FC236}">
                  <a16:creationId xmlns:a16="http://schemas.microsoft.com/office/drawing/2014/main" id="{CE80B6C2-C407-4608-855F-27D19226B0F5}"/>
                </a:ext>
              </a:extLst>
            </p:cNvPr>
            <p:cNvSpPr/>
            <p:nvPr/>
          </p:nvSpPr>
          <p:spPr>
            <a:xfrm>
              <a:off x="1654175" y="2803525"/>
              <a:ext cx="327025" cy="149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a:extLst>
                <a:ext uri="{FF2B5EF4-FFF2-40B4-BE49-F238E27FC236}">
                  <a16:creationId xmlns:a16="http://schemas.microsoft.com/office/drawing/2014/main" id="{AC6BC9BB-F52A-4A70-915E-62F33CD840C4}"/>
                </a:ext>
              </a:extLst>
            </p:cNvPr>
            <p:cNvSpPr txBox="1"/>
            <p:nvPr/>
          </p:nvSpPr>
          <p:spPr>
            <a:xfrm>
              <a:off x="1555750" y="2711414"/>
              <a:ext cx="1282700" cy="276999"/>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Coarse-to-fine</a:t>
              </a:r>
              <a:endParaRPr lang="zh-CN" altLang="en-US" sz="1200" dirty="0">
                <a:latin typeface="Arial" panose="020B0604020202020204" pitchFamily="34" charset="0"/>
                <a:cs typeface="Arial" panose="020B0604020202020204" pitchFamily="34" charset="0"/>
              </a:endParaRPr>
            </a:p>
          </p:txBody>
        </p:sp>
      </p:grpSp>
      <p:sp>
        <p:nvSpPr>
          <p:cNvPr id="11" name="TextBox 10">
            <a:extLst>
              <a:ext uri="{FF2B5EF4-FFF2-40B4-BE49-F238E27FC236}">
                <a16:creationId xmlns:a16="http://schemas.microsoft.com/office/drawing/2014/main" id="{40FB3C6D-08ED-44F1-BC16-ABE654BD6E64}"/>
              </a:ext>
            </a:extLst>
          </p:cNvPr>
          <p:cNvSpPr txBox="1"/>
          <p:nvPr/>
        </p:nvSpPr>
        <p:spPr>
          <a:xfrm>
            <a:off x="480769" y="6003358"/>
            <a:ext cx="6495066" cy="707886"/>
          </a:xfrm>
          <a:prstGeom prst="rect">
            <a:avLst/>
          </a:prstGeom>
          <a:noFill/>
        </p:spPr>
        <p:txBody>
          <a:bodyPr wrap="square">
            <a:spAutoFit/>
          </a:bodyPr>
          <a:lstStyle/>
          <a:p>
            <a:r>
              <a:rPr lang="en-US" altLang="zh-CN" sz="2000" b="0" i="0" dirty="0">
                <a:solidFill>
                  <a:srgbClr val="152732"/>
                </a:solidFill>
                <a:effectLst/>
                <a:latin typeface="Open Sans"/>
              </a:rPr>
              <a:t>The context (autoregressive) and coarse-to-fine models outperform BPG 4:4:4 (latest traditional standard)</a:t>
            </a:r>
          </a:p>
        </p:txBody>
      </p:sp>
      <p:pic>
        <p:nvPicPr>
          <p:cNvPr id="13" name="Picture 12">
            <a:extLst>
              <a:ext uri="{FF2B5EF4-FFF2-40B4-BE49-F238E27FC236}">
                <a16:creationId xmlns:a16="http://schemas.microsoft.com/office/drawing/2014/main" id="{650465DA-5905-4344-BB7D-120A1A00F464}"/>
              </a:ext>
            </a:extLst>
          </p:cNvPr>
          <p:cNvPicPr>
            <a:picLocks noChangeAspect="1"/>
          </p:cNvPicPr>
          <p:nvPr/>
        </p:nvPicPr>
        <p:blipFill>
          <a:blip r:embed="rId5"/>
          <a:stretch>
            <a:fillRect/>
          </a:stretch>
        </p:blipFill>
        <p:spPr>
          <a:xfrm>
            <a:off x="7015962" y="2053340"/>
            <a:ext cx="4787832" cy="3537004"/>
          </a:xfrm>
          <a:prstGeom prst="rect">
            <a:avLst/>
          </a:prstGeom>
        </p:spPr>
      </p:pic>
      <p:pic>
        <p:nvPicPr>
          <p:cNvPr id="14" name="Picture 13">
            <a:extLst>
              <a:ext uri="{FF2B5EF4-FFF2-40B4-BE49-F238E27FC236}">
                <a16:creationId xmlns:a16="http://schemas.microsoft.com/office/drawing/2014/main" id="{936FA831-540E-47D8-9AC1-A109AC0F3185}"/>
              </a:ext>
            </a:extLst>
          </p:cNvPr>
          <p:cNvPicPr>
            <a:picLocks noChangeAspect="1"/>
          </p:cNvPicPr>
          <p:nvPr/>
        </p:nvPicPr>
        <p:blipFill>
          <a:blip r:embed="rId6"/>
          <a:stretch>
            <a:fillRect/>
          </a:stretch>
        </p:blipFill>
        <p:spPr>
          <a:xfrm>
            <a:off x="2187019" y="1446906"/>
            <a:ext cx="3138742" cy="284130"/>
          </a:xfrm>
          <a:prstGeom prst="rect">
            <a:avLst/>
          </a:prstGeom>
        </p:spPr>
      </p:pic>
      <p:pic>
        <p:nvPicPr>
          <p:cNvPr id="15" name="Picture 14">
            <a:extLst>
              <a:ext uri="{FF2B5EF4-FFF2-40B4-BE49-F238E27FC236}">
                <a16:creationId xmlns:a16="http://schemas.microsoft.com/office/drawing/2014/main" id="{BFEC4533-85C3-4709-887B-59A847D93B91}"/>
              </a:ext>
            </a:extLst>
          </p:cNvPr>
          <p:cNvPicPr>
            <a:picLocks noChangeAspect="1"/>
          </p:cNvPicPr>
          <p:nvPr/>
        </p:nvPicPr>
        <p:blipFill>
          <a:blip r:embed="rId7"/>
          <a:stretch>
            <a:fillRect/>
          </a:stretch>
        </p:blipFill>
        <p:spPr>
          <a:xfrm>
            <a:off x="8160705" y="1807391"/>
            <a:ext cx="2897172" cy="228310"/>
          </a:xfrm>
          <a:prstGeom prst="rect">
            <a:avLst/>
          </a:prstGeom>
        </p:spPr>
      </p:pic>
      <p:sp>
        <p:nvSpPr>
          <p:cNvPr id="16" name="TextBox 15">
            <a:extLst>
              <a:ext uri="{FF2B5EF4-FFF2-40B4-BE49-F238E27FC236}">
                <a16:creationId xmlns:a16="http://schemas.microsoft.com/office/drawing/2014/main" id="{57D66F43-E75A-4EB3-B878-23B70AE76947}"/>
              </a:ext>
            </a:extLst>
          </p:cNvPr>
          <p:cNvSpPr txBox="1"/>
          <p:nvPr/>
        </p:nvSpPr>
        <p:spPr>
          <a:xfrm>
            <a:off x="7378810" y="5634772"/>
            <a:ext cx="4424983" cy="369332"/>
          </a:xfrm>
          <a:prstGeom prst="rect">
            <a:avLst/>
          </a:prstGeom>
          <a:noFill/>
        </p:spPr>
        <p:txBody>
          <a:bodyPr wrap="square">
            <a:spAutoFit/>
          </a:bodyPr>
          <a:lstStyle/>
          <a:p>
            <a:pPr algn="ctr"/>
            <a:r>
              <a:rPr lang="en-US" altLang="zh-CN" b="0" i="0" dirty="0">
                <a:solidFill>
                  <a:srgbClr val="152732"/>
                </a:solidFill>
                <a:effectLst/>
                <a:latin typeface="Open Sans"/>
              </a:rPr>
              <a:t>The rank may vary on different datasets</a:t>
            </a:r>
          </a:p>
        </p:txBody>
      </p:sp>
      <p:sp>
        <p:nvSpPr>
          <p:cNvPr id="18" name="Rectangle 17">
            <a:extLst>
              <a:ext uri="{FF2B5EF4-FFF2-40B4-BE49-F238E27FC236}">
                <a16:creationId xmlns:a16="http://schemas.microsoft.com/office/drawing/2014/main" id="{F90C7B12-65BC-4D28-9C02-431D4E46A379}"/>
              </a:ext>
            </a:extLst>
          </p:cNvPr>
          <p:cNvSpPr/>
          <p:nvPr/>
        </p:nvSpPr>
        <p:spPr>
          <a:xfrm>
            <a:off x="7791129" y="2158738"/>
            <a:ext cx="369576" cy="122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a:extLst>
              <a:ext uri="{FF2B5EF4-FFF2-40B4-BE49-F238E27FC236}">
                <a16:creationId xmlns:a16="http://schemas.microsoft.com/office/drawing/2014/main" id="{7EC1DD2F-4EE1-4587-858F-EDC5382C6EB0}"/>
              </a:ext>
            </a:extLst>
          </p:cNvPr>
          <p:cNvSpPr txBox="1"/>
          <p:nvPr/>
        </p:nvSpPr>
        <p:spPr>
          <a:xfrm>
            <a:off x="7708993" y="2097536"/>
            <a:ext cx="1282700" cy="246221"/>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Coarse-to-fine</a:t>
            </a:r>
            <a:endParaRPr lang="zh-CN" alt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24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6"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BDD25B-922E-46E0-948A-C454EF8350A4}"/>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3" name="内容占位符 2">
            <a:extLst>
              <a:ext uri="{FF2B5EF4-FFF2-40B4-BE49-F238E27FC236}">
                <a16:creationId xmlns:a16="http://schemas.microsoft.com/office/drawing/2014/main" id="{6543C38D-609A-4456-BA63-BEB9A064DD81}"/>
              </a:ext>
            </a:extLst>
          </p:cNvPr>
          <p:cNvSpPr>
            <a:spLocks noGrp="1"/>
          </p:cNvSpPr>
          <p:nvPr>
            <p:ph idx="1"/>
          </p:nvPr>
        </p:nvSpPr>
        <p:spPr>
          <a:xfrm>
            <a:off x="190830" y="968013"/>
            <a:ext cx="12001170" cy="4351338"/>
          </a:xfrm>
        </p:spPr>
        <p:txBody>
          <a:bodyPr>
            <a:normAutofit/>
          </a:bodyPr>
          <a:lstStyle/>
          <a:p>
            <a:r>
              <a:rPr kumimoji="1" lang="en-US" altLang="zh-CN" sz="2400" dirty="0"/>
              <a:t>Variable rate image compression: RNN-based methods </a:t>
            </a:r>
            <a:r>
              <a:rPr kumimoji="1" lang="en-US" altLang="zh-CN" sz="2400" baseline="30000" dirty="0"/>
              <a:t>[8, 9]</a:t>
            </a:r>
            <a:endParaRPr kumimoji="1" lang="en-US" altLang="zh-CN" sz="2400" dirty="0"/>
          </a:p>
          <a:p>
            <a:endParaRPr kumimoji="1" lang="en-US" altLang="zh-CN" sz="900" dirty="0"/>
          </a:p>
        </p:txBody>
      </p:sp>
      <p:pic>
        <p:nvPicPr>
          <p:cNvPr id="5" name="Picture 4">
            <a:extLst>
              <a:ext uri="{FF2B5EF4-FFF2-40B4-BE49-F238E27FC236}">
                <a16:creationId xmlns:a16="http://schemas.microsoft.com/office/drawing/2014/main" id="{D67832AF-B187-495F-ADFF-A6029B3CF315}"/>
              </a:ext>
            </a:extLst>
          </p:cNvPr>
          <p:cNvPicPr>
            <a:picLocks noChangeAspect="1"/>
          </p:cNvPicPr>
          <p:nvPr/>
        </p:nvPicPr>
        <p:blipFill>
          <a:blip r:embed="rId3"/>
          <a:stretch>
            <a:fillRect/>
          </a:stretch>
        </p:blipFill>
        <p:spPr>
          <a:xfrm>
            <a:off x="1981200" y="1705548"/>
            <a:ext cx="7105650" cy="1827654"/>
          </a:xfrm>
          <a:prstGeom prst="rect">
            <a:avLst/>
          </a:prstGeom>
        </p:spPr>
      </p:pic>
      <p:sp>
        <p:nvSpPr>
          <p:cNvPr id="12" name="TextBox 11">
            <a:extLst>
              <a:ext uri="{FF2B5EF4-FFF2-40B4-BE49-F238E27FC236}">
                <a16:creationId xmlns:a16="http://schemas.microsoft.com/office/drawing/2014/main" id="{8507E97A-F10E-4624-A55B-A5359F475731}"/>
              </a:ext>
            </a:extLst>
          </p:cNvPr>
          <p:cNvSpPr txBox="1"/>
          <p:nvPr/>
        </p:nvSpPr>
        <p:spPr>
          <a:xfrm>
            <a:off x="9439275" y="1981200"/>
            <a:ext cx="1619250" cy="369332"/>
          </a:xfrm>
          <a:prstGeom prst="rect">
            <a:avLst/>
          </a:prstGeom>
          <a:noFill/>
        </p:spPr>
        <p:txBody>
          <a:bodyPr wrap="square" rtlCol="0">
            <a:spAutoFit/>
          </a:bodyPr>
          <a:lstStyle/>
          <a:p>
            <a:r>
              <a:rPr lang="en-US" altLang="zh-CN" dirty="0"/>
              <a:t>1-st iteration</a:t>
            </a:r>
            <a:endParaRPr lang="zh-CN" altLang="en-US" dirty="0"/>
          </a:p>
        </p:txBody>
      </p:sp>
      <p:sp>
        <p:nvSpPr>
          <p:cNvPr id="17" name="TextBox 16">
            <a:extLst>
              <a:ext uri="{FF2B5EF4-FFF2-40B4-BE49-F238E27FC236}">
                <a16:creationId xmlns:a16="http://schemas.microsoft.com/office/drawing/2014/main" id="{BF38DA53-58B2-427C-A128-8D84713F240A}"/>
              </a:ext>
            </a:extLst>
          </p:cNvPr>
          <p:cNvSpPr txBox="1"/>
          <p:nvPr/>
        </p:nvSpPr>
        <p:spPr>
          <a:xfrm>
            <a:off x="9439275" y="2812450"/>
            <a:ext cx="1619250" cy="369332"/>
          </a:xfrm>
          <a:prstGeom prst="rect">
            <a:avLst/>
          </a:prstGeom>
          <a:noFill/>
        </p:spPr>
        <p:txBody>
          <a:bodyPr wrap="square" rtlCol="0">
            <a:spAutoFit/>
          </a:bodyPr>
          <a:lstStyle/>
          <a:p>
            <a:r>
              <a:rPr lang="en-US" altLang="zh-CN" dirty="0"/>
              <a:t>2-nd iteration</a:t>
            </a:r>
            <a:endParaRPr lang="zh-CN" altLang="en-US" dirty="0"/>
          </a:p>
        </p:txBody>
      </p:sp>
      <p:sp>
        <p:nvSpPr>
          <p:cNvPr id="24" name="TextBox 23">
            <a:extLst>
              <a:ext uri="{FF2B5EF4-FFF2-40B4-BE49-F238E27FC236}">
                <a16:creationId xmlns:a16="http://schemas.microsoft.com/office/drawing/2014/main" id="{C7B6A798-D797-49B7-B5DE-E8AD00D37E6E}"/>
              </a:ext>
            </a:extLst>
          </p:cNvPr>
          <p:cNvSpPr txBox="1"/>
          <p:nvPr/>
        </p:nvSpPr>
        <p:spPr>
          <a:xfrm rot="5400000">
            <a:off x="9894550" y="3491637"/>
            <a:ext cx="708698" cy="461665"/>
          </a:xfrm>
          <a:prstGeom prst="rect">
            <a:avLst/>
          </a:prstGeom>
          <a:noFill/>
        </p:spPr>
        <p:txBody>
          <a:bodyPr wrap="square" rtlCol="0">
            <a:spAutoFit/>
          </a:bodyPr>
          <a:lstStyle/>
          <a:p>
            <a:r>
              <a:rPr lang="en-US" altLang="zh-CN" sz="2400" dirty="0"/>
              <a:t>······</a:t>
            </a:r>
            <a:endParaRPr lang="zh-CN" altLang="en-US" sz="2400" dirty="0"/>
          </a:p>
        </p:txBody>
      </p:sp>
      <p:pic>
        <p:nvPicPr>
          <p:cNvPr id="25" name="Picture 24">
            <a:extLst>
              <a:ext uri="{FF2B5EF4-FFF2-40B4-BE49-F238E27FC236}">
                <a16:creationId xmlns:a16="http://schemas.microsoft.com/office/drawing/2014/main" id="{E168CB4C-4D60-4D0F-9411-C95C02E5FB36}"/>
              </a:ext>
            </a:extLst>
          </p:cNvPr>
          <p:cNvPicPr>
            <a:picLocks noChangeAspect="1"/>
          </p:cNvPicPr>
          <p:nvPr/>
        </p:nvPicPr>
        <p:blipFill>
          <a:blip r:embed="rId4"/>
          <a:stretch>
            <a:fillRect/>
          </a:stretch>
        </p:blipFill>
        <p:spPr>
          <a:xfrm>
            <a:off x="2246783" y="3766737"/>
            <a:ext cx="7353300" cy="2283764"/>
          </a:xfrm>
          <a:prstGeom prst="rect">
            <a:avLst/>
          </a:prstGeom>
        </p:spPr>
      </p:pic>
      <p:sp>
        <p:nvSpPr>
          <p:cNvPr id="26" name="Rectangle 25">
            <a:extLst>
              <a:ext uri="{FF2B5EF4-FFF2-40B4-BE49-F238E27FC236}">
                <a16:creationId xmlns:a16="http://schemas.microsoft.com/office/drawing/2014/main" id="{AC0DC769-90BE-4440-B007-EB3FD8B3C235}"/>
              </a:ext>
            </a:extLst>
          </p:cNvPr>
          <p:cNvSpPr/>
          <p:nvPr/>
        </p:nvSpPr>
        <p:spPr>
          <a:xfrm>
            <a:off x="2628900" y="1876425"/>
            <a:ext cx="5534025" cy="61912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Arc 29">
            <a:extLst>
              <a:ext uri="{FF2B5EF4-FFF2-40B4-BE49-F238E27FC236}">
                <a16:creationId xmlns:a16="http://schemas.microsoft.com/office/drawing/2014/main" id="{7307399C-FFD7-4767-82D1-E31BC2C93E6E}"/>
              </a:ext>
            </a:extLst>
          </p:cNvPr>
          <p:cNvSpPr/>
          <p:nvPr/>
        </p:nvSpPr>
        <p:spPr>
          <a:xfrm rot="11117517">
            <a:off x="2359842" y="2515173"/>
            <a:ext cx="429742" cy="1827654"/>
          </a:xfrm>
          <a:prstGeom prst="arc">
            <a:avLst>
              <a:gd name="adj1" fmla="val 16200000"/>
              <a:gd name="adj2" fmla="val 5355999"/>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TextBox 21">
            <a:extLst>
              <a:ext uri="{FF2B5EF4-FFF2-40B4-BE49-F238E27FC236}">
                <a16:creationId xmlns:a16="http://schemas.microsoft.com/office/drawing/2014/main" id="{6C3B7EFC-4ABD-44C6-BE33-248FEEE946B2}"/>
              </a:ext>
            </a:extLst>
          </p:cNvPr>
          <p:cNvSpPr txBox="1"/>
          <p:nvPr/>
        </p:nvSpPr>
        <p:spPr>
          <a:xfrm>
            <a:off x="9439275" y="4076819"/>
            <a:ext cx="1619250" cy="369332"/>
          </a:xfrm>
          <a:prstGeom prst="rect">
            <a:avLst/>
          </a:prstGeom>
          <a:noFill/>
        </p:spPr>
        <p:txBody>
          <a:bodyPr wrap="square" rtlCol="0">
            <a:spAutoFit/>
          </a:bodyPr>
          <a:lstStyle/>
          <a:p>
            <a:r>
              <a:rPr lang="en-US" altLang="zh-CN" dirty="0"/>
              <a:t>N-</a:t>
            </a:r>
            <a:r>
              <a:rPr lang="en-US" altLang="zh-CN" dirty="0" err="1"/>
              <a:t>th</a:t>
            </a:r>
            <a:r>
              <a:rPr lang="en-US" altLang="zh-CN" dirty="0"/>
              <a:t> iteration</a:t>
            </a:r>
            <a:endParaRPr lang="zh-CN" altLang="en-US" dirty="0"/>
          </a:p>
        </p:txBody>
      </p:sp>
      <p:sp>
        <p:nvSpPr>
          <p:cNvPr id="32" name="TextBox 31">
            <a:extLst>
              <a:ext uri="{FF2B5EF4-FFF2-40B4-BE49-F238E27FC236}">
                <a16:creationId xmlns:a16="http://schemas.microsoft.com/office/drawing/2014/main" id="{5B30CD20-FA29-4E25-9063-1924EC4D3982}"/>
              </a:ext>
            </a:extLst>
          </p:cNvPr>
          <p:cNvSpPr txBox="1"/>
          <p:nvPr/>
        </p:nvSpPr>
        <p:spPr>
          <a:xfrm>
            <a:off x="1337337" y="3582071"/>
            <a:ext cx="1129638" cy="369332"/>
          </a:xfrm>
          <a:prstGeom prst="rect">
            <a:avLst/>
          </a:prstGeom>
          <a:noFill/>
        </p:spPr>
        <p:txBody>
          <a:bodyPr wrap="square" rtlCol="0">
            <a:spAutoFit/>
          </a:bodyPr>
          <a:lstStyle/>
          <a:p>
            <a:r>
              <a:rPr lang="en-US" altLang="zh-CN" b="1" dirty="0">
                <a:solidFill>
                  <a:srgbClr val="0070C0"/>
                </a:solidFill>
              </a:rPr>
              <a:t>Improve</a:t>
            </a:r>
            <a:endParaRPr lang="zh-CN" altLang="en-US" b="1" dirty="0">
              <a:solidFill>
                <a:srgbClr val="0070C0"/>
              </a:solidFill>
            </a:endParaRPr>
          </a:p>
        </p:txBody>
      </p:sp>
      <p:sp>
        <p:nvSpPr>
          <p:cNvPr id="34" name="TextBox 33">
            <a:extLst>
              <a:ext uri="{FF2B5EF4-FFF2-40B4-BE49-F238E27FC236}">
                <a16:creationId xmlns:a16="http://schemas.microsoft.com/office/drawing/2014/main" id="{347E18AD-2040-40BB-9982-BB7336E07256}"/>
              </a:ext>
            </a:extLst>
          </p:cNvPr>
          <p:cNvSpPr txBox="1"/>
          <p:nvPr/>
        </p:nvSpPr>
        <p:spPr>
          <a:xfrm>
            <a:off x="66674" y="6313400"/>
            <a:ext cx="11807826" cy="584775"/>
          </a:xfrm>
          <a:prstGeom prst="rect">
            <a:avLst/>
          </a:prstGeom>
          <a:noFill/>
        </p:spPr>
        <p:txBody>
          <a:bodyPr wrap="square">
            <a:spAutoFit/>
          </a:bodyPr>
          <a:lstStyle/>
          <a:p>
            <a:r>
              <a:rPr lang="en-US" altLang="zh-CN" sz="1600" b="0" i="0" dirty="0">
                <a:solidFill>
                  <a:srgbClr val="222222"/>
                </a:solidFill>
                <a:effectLst/>
              </a:rPr>
              <a:t>[8] </a:t>
            </a:r>
            <a:r>
              <a:rPr lang="en-US" altLang="zh-CN" sz="1600" dirty="0" err="1"/>
              <a:t>Toderici</a:t>
            </a:r>
            <a:r>
              <a:rPr lang="en-US" altLang="zh-CN" sz="1600" dirty="0">
                <a:solidFill>
                  <a:srgbClr val="222222"/>
                </a:solidFill>
              </a:rPr>
              <a:t>, </a:t>
            </a:r>
            <a:r>
              <a:rPr lang="en-US" altLang="zh-CN" sz="1600" dirty="0"/>
              <a:t>George</a:t>
            </a:r>
            <a:r>
              <a:rPr lang="en-US" altLang="zh-CN" sz="1600" dirty="0">
                <a:solidFill>
                  <a:srgbClr val="222222"/>
                </a:solidFill>
              </a:rPr>
              <a:t>, et al.</a:t>
            </a:r>
            <a:r>
              <a:rPr lang="en-US" altLang="zh-CN" sz="1600" b="0" i="0" dirty="0">
                <a:solidFill>
                  <a:srgbClr val="222222"/>
                </a:solidFill>
                <a:effectLst/>
              </a:rPr>
              <a:t> "Variable Rate Image Compression with Recurrent Neural Networks." in ICLR. 2016.</a:t>
            </a:r>
          </a:p>
          <a:p>
            <a:r>
              <a:rPr lang="en-US" altLang="zh-CN" sz="1600" dirty="0">
                <a:solidFill>
                  <a:srgbClr val="222222"/>
                </a:solidFill>
              </a:rPr>
              <a:t>[9] </a:t>
            </a:r>
            <a:r>
              <a:rPr lang="en-US" altLang="zh-CN" sz="1600" dirty="0" err="1"/>
              <a:t>Toderici</a:t>
            </a:r>
            <a:r>
              <a:rPr lang="en-US" altLang="zh-CN" sz="1600" dirty="0">
                <a:solidFill>
                  <a:srgbClr val="222222"/>
                </a:solidFill>
              </a:rPr>
              <a:t>, </a:t>
            </a:r>
            <a:r>
              <a:rPr lang="en-US" altLang="zh-CN" sz="1600" dirty="0"/>
              <a:t>George</a:t>
            </a:r>
            <a:r>
              <a:rPr lang="en-US" altLang="zh-CN" sz="1600" dirty="0">
                <a:solidFill>
                  <a:srgbClr val="222222"/>
                </a:solidFill>
              </a:rPr>
              <a:t>, et al. “</a:t>
            </a:r>
            <a:r>
              <a:rPr lang="en-US" altLang="zh-CN" sz="1600" dirty="0"/>
              <a:t>Full Resolution Image Compression with Recurrent Neural Networks.</a:t>
            </a:r>
            <a:r>
              <a:rPr lang="en-US" altLang="zh-CN" sz="1600" dirty="0">
                <a:solidFill>
                  <a:srgbClr val="222222"/>
                </a:solidFill>
              </a:rPr>
              <a:t>” in CVPR, 2017.</a:t>
            </a:r>
            <a:endParaRPr lang="zh-CN" altLang="en-US" sz="1600" dirty="0"/>
          </a:p>
        </p:txBody>
      </p:sp>
    </p:spTree>
    <p:extLst>
      <p:ext uri="{BB962C8B-B14F-4D97-AF65-F5344CB8AC3E}">
        <p14:creationId xmlns:p14="http://schemas.microsoft.com/office/powerpoint/2010/main" val="279091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7" grpId="0"/>
      <p:bldP spid="24" grpId="0"/>
      <p:bldP spid="26" grpId="0" animBg="1"/>
      <p:bldP spid="30" grpId="0" animBg="1"/>
      <p:bldP spid="22" grpId="0"/>
      <p:bldP spid="32"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BDD25B-922E-46E0-948A-C454EF8350A4}"/>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3" name="内容占位符 2">
            <a:extLst>
              <a:ext uri="{FF2B5EF4-FFF2-40B4-BE49-F238E27FC236}">
                <a16:creationId xmlns:a16="http://schemas.microsoft.com/office/drawing/2014/main" id="{6543C38D-609A-4456-BA63-BEB9A064DD81}"/>
              </a:ext>
            </a:extLst>
          </p:cNvPr>
          <p:cNvSpPr>
            <a:spLocks noGrp="1"/>
          </p:cNvSpPr>
          <p:nvPr>
            <p:ph idx="1"/>
          </p:nvPr>
        </p:nvSpPr>
        <p:spPr>
          <a:xfrm>
            <a:off x="190830" y="968013"/>
            <a:ext cx="12001170" cy="4351338"/>
          </a:xfrm>
        </p:spPr>
        <p:txBody>
          <a:bodyPr>
            <a:normAutofit/>
          </a:bodyPr>
          <a:lstStyle/>
          <a:p>
            <a:r>
              <a:rPr kumimoji="1" lang="en-US" altLang="zh-CN" sz="2400" dirty="0"/>
              <a:t>Variable rate image compression: RNN-based methods </a:t>
            </a:r>
            <a:r>
              <a:rPr kumimoji="1" lang="en-US" altLang="zh-CN" sz="2400" baseline="30000" dirty="0"/>
              <a:t>[10]</a:t>
            </a:r>
            <a:endParaRPr kumimoji="1" lang="en-US" altLang="zh-CN" sz="2400" dirty="0"/>
          </a:p>
          <a:p>
            <a:endParaRPr kumimoji="1" lang="en-US" altLang="zh-CN" sz="900" dirty="0"/>
          </a:p>
        </p:txBody>
      </p:sp>
      <p:sp>
        <p:nvSpPr>
          <p:cNvPr id="4" name="TextBox 3">
            <a:extLst>
              <a:ext uri="{FF2B5EF4-FFF2-40B4-BE49-F238E27FC236}">
                <a16:creationId xmlns:a16="http://schemas.microsoft.com/office/drawing/2014/main" id="{1062B86D-2493-487D-9C75-84D9C091FFCB}"/>
              </a:ext>
            </a:extLst>
          </p:cNvPr>
          <p:cNvSpPr txBox="1"/>
          <p:nvPr/>
        </p:nvSpPr>
        <p:spPr>
          <a:xfrm>
            <a:off x="66673" y="6313400"/>
            <a:ext cx="12001169" cy="584775"/>
          </a:xfrm>
          <a:prstGeom prst="rect">
            <a:avLst/>
          </a:prstGeom>
          <a:noFill/>
        </p:spPr>
        <p:txBody>
          <a:bodyPr wrap="square">
            <a:spAutoFit/>
          </a:bodyPr>
          <a:lstStyle/>
          <a:p>
            <a:r>
              <a:rPr lang="en-US" altLang="zh-CN" sz="1600" b="0" i="0" dirty="0">
                <a:solidFill>
                  <a:srgbClr val="222222"/>
                </a:solidFill>
                <a:effectLst/>
              </a:rPr>
              <a:t>[10] </a:t>
            </a:r>
            <a:r>
              <a:rPr lang="en-US" altLang="zh-CN" sz="1600" dirty="0"/>
              <a:t>Johnston</a:t>
            </a:r>
            <a:r>
              <a:rPr lang="en-US" altLang="zh-CN" sz="1600" b="0" i="0" dirty="0">
                <a:solidFill>
                  <a:srgbClr val="222222"/>
                </a:solidFill>
                <a:effectLst/>
              </a:rPr>
              <a:t>, </a:t>
            </a:r>
            <a:r>
              <a:rPr lang="en-US" altLang="zh-CN" sz="1600" dirty="0"/>
              <a:t>Nick</a:t>
            </a:r>
            <a:r>
              <a:rPr lang="en-US" altLang="zh-CN" sz="1600" b="0" i="0" dirty="0">
                <a:solidFill>
                  <a:srgbClr val="222222"/>
                </a:solidFill>
                <a:effectLst/>
              </a:rPr>
              <a:t>, et al. “</a:t>
            </a:r>
            <a:r>
              <a:rPr lang="en-US" altLang="zh-CN" sz="1600" dirty="0"/>
              <a:t>Improved Lossy Image Compression with Priming and Spatially Adaptive Bit Rates for Recurrent Networks</a:t>
            </a:r>
            <a:r>
              <a:rPr lang="en-US" altLang="zh-CN" sz="1600" dirty="0">
                <a:solidFill>
                  <a:srgbClr val="222222"/>
                </a:solidFill>
              </a:rPr>
              <a:t>.</a:t>
            </a:r>
            <a:r>
              <a:rPr lang="zh-CN" altLang="en-US" sz="1600" dirty="0">
                <a:solidFill>
                  <a:srgbClr val="222222"/>
                </a:solidFill>
              </a:rPr>
              <a:t>”</a:t>
            </a:r>
            <a:r>
              <a:rPr lang="en-US" altLang="zh-CN" sz="1600" dirty="0">
                <a:solidFill>
                  <a:srgbClr val="222222"/>
                </a:solidFill>
              </a:rPr>
              <a:t> in CVPR. 2018.</a:t>
            </a:r>
          </a:p>
        </p:txBody>
      </p:sp>
      <p:pic>
        <p:nvPicPr>
          <p:cNvPr id="6" name="Picture 5">
            <a:extLst>
              <a:ext uri="{FF2B5EF4-FFF2-40B4-BE49-F238E27FC236}">
                <a16:creationId xmlns:a16="http://schemas.microsoft.com/office/drawing/2014/main" id="{CAC02D16-A20B-4E7D-B09F-FCA96ACEE392}"/>
              </a:ext>
            </a:extLst>
          </p:cNvPr>
          <p:cNvPicPr>
            <a:picLocks noChangeAspect="1"/>
          </p:cNvPicPr>
          <p:nvPr/>
        </p:nvPicPr>
        <p:blipFill>
          <a:blip r:embed="rId3"/>
          <a:stretch>
            <a:fillRect/>
          </a:stretch>
        </p:blipFill>
        <p:spPr>
          <a:xfrm>
            <a:off x="76530" y="2083751"/>
            <a:ext cx="5695950" cy="3305482"/>
          </a:xfrm>
          <a:prstGeom prst="rect">
            <a:avLst/>
          </a:prstGeom>
        </p:spPr>
      </p:pic>
      <p:grpSp>
        <p:nvGrpSpPr>
          <p:cNvPr id="10" name="Group 9">
            <a:extLst>
              <a:ext uri="{FF2B5EF4-FFF2-40B4-BE49-F238E27FC236}">
                <a16:creationId xmlns:a16="http://schemas.microsoft.com/office/drawing/2014/main" id="{340E80C6-3E67-4AED-AD71-7309E28C7214}"/>
              </a:ext>
            </a:extLst>
          </p:cNvPr>
          <p:cNvGrpSpPr/>
          <p:nvPr/>
        </p:nvGrpSpPr>
        <p:grpSpPr>
          <a:xfrm>
            <a:off x="5980015" y="2083751"/>
            <a:ext cx="6097685" cy="3335104"/>
            <a:chOff x="6557962" y="1552980"/>
            <a:chExt cx="7531198" cy="4119158"/>
          </a:xfrm>
        </p:grpSpPr>
        <p:pic>
          <p:nvPicPr>
            <p:cNvPr id="8" name="Picture 7">
              <a:extLst>
                <a:ext uri="{FF2B5EF4-FFF2-40B4-BE49-F238E27FC236}">
                  <a16:creationId xmlns:a16="http://schemas.microsoft.com/office/drawing/2014/main" id="{44A14621-DD12-4CEC-9CB8-2F141A839AE1}"/>
                </a:ext>
              </a:extLst>
            </p:cNvPr>
            <p:cNvPicPr>
              <a:picLocks noChangeAspect="1"/>
            </p:cNvPicPr>
            <p:nvPr/>
          </p:nvPicPr>
          <p:blipFill>
            <a:blip r:embed="rId4"/>
            <a:stretch>
              <a:fillRect/>
            </a:stretch>
          </p:blipFill>
          <p:spPr>
            <a:xfrm>
              <a:off x="6557962" y="1552980"/>
              <a:ext cx="3171825" cy="4019550"/>
            </a:xfrm>
            <a:prstGeom prst="rect">
              <a:avLst/>
            </a:prstGeom>
          </p:spPr>
        </p:pic>
        <p:pic>
          <p:nvPicPr>
            <p:cNvPr id="9" name="Picture 8">
              <a:extLst>
                <a:ext uri="{FF2B5EF4-FFF2-40B4-BE49-F238E27FC236}">
                  <a16:creationId xmlns:a16="http://schemas.microsoft.com/office/drawing/2014/main" id="{BCF3B0EE-A587-47D2-A2F3-874F24E4C328}"/>
                </a:ext>
              </a:extLst>
            </p:cNvPr>
            <p:cNvPicPr>
              <a:picLocks noChangeAspect="1"/>
            </p:cNvPicPr>
            <p:nvPr/>
          </p:nvPicPr>
          <p:blipFill>
            <a:blip r:embed="rId5"/>
            <a:stretch>
              <a:fillRect/>
            </a:stretch>
          </p:blipFill>
          <p:spPr>
            <a:xfrm>
              <a:off x="9640985" y="1613184"/>
              <a:ext cx="4448175" cy="4058954"/>
            </a:xfrm>
            <a:prstGeom prst="snip2DiagRect">
              <a:avLst/>
            </a:prstGeom>
          </p:spPr>
        </p:pic>
      </p:grpSp>
      <p:sp>
        <p:nvSpPr>
          <p:cNvPr id="23" name="TextBox 22">
            <a:extLst>
              <a:ext uri="{FF2B5EF4-FFF2-40B4-BE49-F238E27FC236}">
                <a16:creationId xmlns:a16="http://schemas.microsoft.com/office/drawing/2014/main" id="{C5B15BEF-2F85-4945-A618-3B51FB33B607}"/>
              </a:ext>
            </a:extLst>
          </p:cNvPr>
          <p:cNvSpPr txBox="1"/>
          <p:nvPr/>
        </p:nvSpPr>
        <p:spPr>
          <a:xfrm>
            <a:off x="6115049" y="5437615"/>
            <a:ext cx="5248275" cy="369332"/>
          </a:xfrm>
          <a:prstGeom prst="rect">
            <a:avLst/>
          </a:prstGeom>
          <a:noFill/>
        </p:spPr>
        <p:txBody>
          <a:bodyPr wrap="square">
            <a:spAutoFit/>
          </a:bodyPr>
          <a:lstStyle/>
          <a:p>
            <a:pPr algn="ctr"/>
            <a:r>
              <a:rPr lang="en-AU" altLang="zh-CN" sz="1800" b="1" dirty="0">
                <a:solidFill>
                  <a:srgbClr val="0070C0"/>
                </a:solidFill>
              </a:rPr>
              <a:t>Increasing the depth of neural network </a:t>
            </a:r>
            <a:endParaRPr lang="zh-CN" altLang="en-US" b="1" dirty="0">
              <a:solidFill>
                <a:srgbClr val="0070C0"/>
              </a:solidFill>
            </a:endParaRPr>
          </a:p>
        </p:txBody>
      </p:sp>
      <p:sp>
        <p:nvSpPr>
          <p:cNvPr id="13" name="TextBox 12">
            <a:extLst>
              <a:ext uri="{FF2B5EF4-FFF2-40B4-BE49-F238E27FC236}">
                <a16:creationId xmlns:a16="http://schemas.microsoft.com/office/drawing/2014/main" id="{3413DF8D-8CDA-439A-8724-A9DF21E22470}"/>
              </a:ext>
            </a:extLst>
          </p:cNvPr>
          <p:cNvSpPr txBox="1"/>
          <p:nvPr/>
        </p:nvSpPr>
        <p:spPr>
          <a:xfrm>
            <a:off x="1329275" y="5418855"/>
            <a:ext cx="4133850" cy="369332"/>
          </a:xfrm>
          <a:prstGeom prst="rect">
            <a:avLst/>
          </a:prstGeom>
          <a:noFill/>
        </p:spPr>
        <p:txBody>
          <a:bodyPr wrap="square">
            <a:spAutoFit/>
          </a:bodyPr>
          <a:lstStyle/>
          <a:p>
            <a:pPr algn="ctr"/>
            <a:r>
              <a:rPr lang="en-US" altLang="zh-CN" sz="1800" b="1" dirty="0">
                <a:solidFill>
                  <a:srgbClr val="0070C0"/>
                </a:solidFill>
              </a:rPr>
              <a:t>Basic</a:t>
            </a:r>
            <a:r>
              <a:rPr lang="en-AU" altLang="zh-CN" sz="1800" b="1" dirty="0">
                <a:solidFill>
                  <a:srgbClr val="0070C0"/>
                </a:solidFill>
              </a:rPr>
              <a:t> framework</a:t>
            </a:r>
            <a:endParaRPr lang="zh-CN" altLang="en-US" b="1" dirty="0">
              <a:solidFill>
                <a:srgbClr val="0070C0"/>
              </a:solidFill>
            </a:endParaRPr>
          </a:p>
        </p:txBody>
      </p:sp>
    </p:spTree>
    <p:extLst>
      <p:ext uri="{BB962C8B-B14F-4D97-AF65-F5344CB8AC3E}">
        <p14:creationId xmlns:p14="http://schemas.microsoft.com/office/powerpoint/2010/main" val="128881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BDD25B-922E-46E0-948A-C454EF8350A4}"/>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3" name="内容占位符 2">
            <a:extLst>
              <a:ext uri="{FF2B5EF4-FFF2-40B4-BE49-F238E27FC236}">
                <a16:creationId xmlns:a16="http://schemas.microsoft.com/office/drawing/2014/main" id="{6543C38D-609A-4456-BA63-BEB9A064DD81}"/>
              </a:ext>
            </a:extLst>
          </p:cNvPr>
          <p:cNvSpPr>
            <a:spLocks noGrp="1"/>
          </p:cNvSpPr>
          <p:nvPr>
            <p:ph idx="1"/>
          </p:nvPr>
        </p:nvSpPr>
        <p:spPr>
          <a:xfrm>
            <a:off x="190830" y="968013"/>
            <a:ext cx="12001170" cy="4351338"/>
          </a:xfrm>
        </p:spPr>
        <p:txBody>
          <a:bodyPr>
            <a:normAutofit/>
          </a:bodyPr>
          <a:lstStyle/>
          <a:p>
            <a:r>
              <a:rPr kumimoji="1" lang="en-US" altLang="zh-CN" sz="2400" dirty="0"/>
              <a:t>Variable rate image compression: Conditional autoencoder </a:t>
            </a:r>
            <a:r>
              <a:rPr kumimoji="1" lang="en-US" altLang="zh-CN" sz="2400" baseline="30000" dirty="0"/>
              <a:t>[11]</a:t>
            </a:r>
            <a:endParaRPr kumimoji="1" lang="en-US" altLang="zh-CN" sz="2400" dirty="0"/>
          </a:p>
          <a:p>
            <a:endParaRPr kumimoji="1" lang="en-US" altLang="zh-CN" sz="900" dirty="0"/>
          </a:p>
        </p:txBody>
      </p:sp>
      <p:sp>
        <p:nvSpPr>
          <p:cNvPr id="4" name="TextBox 3">
            <a:extLst>
              <a:ext uri="{FF2B5EF4-FFF2-40B4-BE49-F238E27FC236}">
                <a16:creationId xmlns:a16="http://schemas.microsoft.com/office/drawing/2014/main" id="{1062B86D-2493-487D-9C75-84D9C091FFCB}"/>
              </a:ext>
            </a:extLst>
          </p:cNvPr>
          <p:cNvSpPr txBox="1"/>
          <p:nvPr/>
        </p:nvSpPr>
        <p:spPr>
          <a:xfrm>
            <a:off x="66673" y="6536037"/>
            <a:ext cx="12001169" cy="338554"/>
          </a:xfrm>
          <a:prstGeom prst="rect">
            <a:avLst/>
          </a:prstGeom>
          <a:noFill/>
        </p:spPr>
        <p:txBody>
          <a:bodyPr wrap="square">
            <a:spAutoFit/>
          </a:bodyPr>
          <a:lstStyle/>
          <a:p>
            <a:r>
              <a:rPr lang="en-US" altLang="zh-CN" sz="1600" b="0" i="0" dirty="0">
                <a:solidFill>
                  <a:srgbClr val="222222"/>
                </a:solidFill>
                <a:effectLst/>
              </a:rPr>
              <a:t>[11] </a:t>
            </a:r>
            <a:r>
              <a:rPr lang="en-US" altLang="zh-CN" sz="1600" dirty="0"/>
              <a:t>Choi</a:t>
            </a:r>
            <a:r>
              <a:rPr lang="en-US" altLang="zh-CN" sz="1600" b="0" i="0" dirty="0">
                <a:solidFill>
                  <a:srgbClr val="222222"/>
                </a:solidFill>
                <a:effectLst/>
              </a:rPr>
              <a:t>, </a:t>
            </a:r>
            <a:r>
              <a:rPr lang="en-US" altLang="zh-CN" sz="1600" dirty="0" err="1"/>
              <a:t>Yoojin</a:t>
            </a:r>
            <a:r>
              <a:rPr lang="en-US" altLang="zh-CN" sz="1600" b="0" i="0" dirty="0">
                <a:solidFill>
                  <a:srgbClr val="222222"/>
                </a:solidFill>
                <a:effectLst/>
              </a:rPr>
              <a:t>, et al. “</a:t>
            </a:r>
            <a:r>
              <a:rPr lang="en-US" altLang="zh-CN" sz="1600" dirty="0"/>
              <a:t>Variable Rate Deep Image Compression With a Conditional Autoencoder</a:t>
            </a:r>
            <a:r>
              <a:rPr lang="en-US" altLang="zh-CN" sz="1600" dirty="0">
                <a:solidFill>
                  <a:srgbClr val="222222"/>
                </a:solidFill>
              </a:rPr>
              <a:t>.</a:t>
            </a:r>
            <a:r>
              <a:rPr lang="zh-CN" altLang="en-US" sz="1600" dirty="0">
                <a:solidFill>
                  <a:srgbClr val="222222"/>
                </a:solidFill>
              </a:rPr>
              <a:t>”</a:t>
            </a:r>
            <a:r>
              <a:rPr lang="en-US" altLang="zh-CN" sz="1600" dirty="0">
                <a:solidFill>
                  <a:srgbClr val="222222"/>
                </a:solidFill>
              </a:rPr>
              <a:t> in ICCV. 2019.</a:t>
            </a:r>
          </a:p>
        </p:txBody>
      </p:sp>
      <p:pic>
        <p:nvPicPr>
          <p:cNvPr id="2" name="Picture 1">
            <a:extLst>
              <a:ext uri="{FF2B5EF4-FFF2-40B4-BE49-F238E27FC236}">
                <a16:creationId xmlns:a16="http://schemas.microsoft.com/office/drawing/2014/main" id="{F9B26A7C-2AEA-4A1F-92F3-9C16181087DC}"/>
              </a:ext>
            </a:extLst>
          </p:cNvPr>
          <p:cNvPicPr>
            <a:picLocks noChangeAspect="1"/>
          </p:cNvPicPr>
          <p:nvPr/>
        </p:nvPicPr>
        <p:blipFill>
          <a:blip r:embed="rId3"/>
          <a:stretch>
            <a:fillRect/>
          </a:stretch>
        </p:blipFill>
        <p:spPr>
          <a:xfrm>
            <a:off x="2126209" y="1364457"/>
            <a:ext cx="2077940" cy="543098"/>
          </a:xfrm>
          <a:prstGeom prst="rect">
            <a:avLst/>
          </a:prstGeom>
        </p:spPr>
      </p:pic>
      <p:sp>
        <p:nvSpPr>
          <p:cNvPr id="5" name="TextBox 4">
            <a:extLst>
              <a:ext uri="{FF2B5EF4-FFF2-40B4-BE49-F238E27FC236}">
                <a16:creationId xmlns:a16="http://schemas.microsoft.com/office/drawing/2014/main" id="{79A6A085-77C8-4C34-AF47-7C08E90B3F83}"/>
              </a:ext>
            </a:extLst>
          </p:cNvPr>
          <p:cNvSpPr txBox="1"/>
          <p:nvPr/>
        </p:nvSpPr>
        <p:spPr>
          <a:xfrm>
            <a:off x="416678" y="1451340"/>
            <a:ext cx="1889199" cy="369332"/>
          </a:xfrm>
          <a:prstGeom prst="rect">
            <a:avLst/>
          </a:prstGeom>
          <a:noFill/>
        </p:spPr>
        <p:txBody>
          <a:bodyPr wrap="square">
            <a:spAutoFit/>
          </a:bodyPr>
          <a:lstStyle/>
          <a:p>
            <a:r>
              <a:rPr lang="en-US" altLang="zh-CN" b="1" dirty="0">
                <a:solidFill>
                  <a:srgbClr val="0070C0"/>
                </a:solidFill>
              </a:rPr>
              <a:t>Loss function:</a:t>
            </a:r>
            <a:endParaRPr lang="zh-CN" altLang="en-US" dirty="0"/>
          </a:p>
        </p:txBody>
      </p:sp>
      <p:cxnSp>
        <p:nvCxnSpPr>
          <p:cNvPr id="14" name="Straight Connector 13">
            <a:extLst>
              <a:ext uri="{FF2B5EF4-FFF2-40B4-BE49-F238E27FC236}">
                <a16:creationId xmlns:a16="http://schemas.microsoft.com/office/drawing/2014/main" id="{651D31E0-543C-4C18-A268-0735A420AD1B}"/>
              </a:ext>
            </a:extLst>
          </p:cNvPr>
          <p:cNvCxnSpPr>
            <a:cxnSpLocks/>
          </p:cNvCxnSpPr>
          <p:nvPr/>
        </p:nvCxnSpPr>
        <p:spPr>
          <a:xfrm>
            <a:off x="3538331" y="1694380"/>
            <a:ext cx="235723"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74EBE12-BD9D-43C3-AB23-7AABEFC4EC28}"/>
              </a:ext>
            </a:extLst>
          </p:cNvPr>
          <p:cNvPicPr>
            <a:picLocks noChangeAspect="1"/>
          </p:cNvPicPr>
          <p:nvPr/>
        </p:nvPicPr>
        <p:blipFill>
          <a:blip r:embed="rId4"/>
          <a:stretch>
            <a:fillRect/>
          </a:stretch>
        </p:blipFill>
        <p:spPr>
          <a:xfrm>
            <a:off x="6602996" y="1413229"/>
            <a:ext cx="4679144" cy="3460906"/>
          </a:xfrm>
          <a:prstGeom prst="rect">
            <a:avLst/>
          </a:prstGeom>
        </p:spPr>
      </p:pic>
      <p:pic>
        <p:nvPicPr>
          <p:cNvPr id="16" name="Picture 15">
            <a:extLst>
              <a:ext uri="{FF2B5EF4-FFF2-40B4-BE49-F238E27FC236}">
                <a16:creationId xmlns:a16="http://schemas.microsoft.com/office/drawing/2014/main" id="{F71CE6EF-2E95-426B-8646-0315157F4D79}"/>
              </a:ext>
            </a:extLst>
          </p:cNvPr>
          <p:cNvPicPr>
            <a:picLocks noChangeAspect="1"/>
          </p:cNvPicPr>
          <p:nvPr/>
        </p:nvPicPr>
        <p:blipFill>
          <a:blip r:embed="rId5"/>
          <a:stretch>
            <a:fillRect/>
          </a:stretch>
        </p:blipFill>
        <p:spPr>
          <a:xfrm>
            <a:off x="9074934" y="4490399"/>
            <a:ext cx="2724956" cy="2103120"/>
          </a:xfrm>
          <a:prstGeom prst="rect">
            <a:avLst/>
          </a:prstGeom>
        </p:spPr>
      </p:pic>
      <p:sp>
        <p:nvSpPr>
          <p:cNvPr id="17" name="Rectangle 16">
            <a:extLst>
              <a:ext uri="{FF2B5EF4-FFF2-40B4-BE49-F238E27FC236}">
                <a16:creationId xmlns:a16="http://schemas.microsoft.com/office/drawing/2014/main" id="{AE16690D-DE53-4A66-91FF-26A330532F66}"/>
              </a:ext>
            </a:extLst>
          </p:cNvPr>
          <p:cNvSpPr/>
          <p:nvPr/>
        </p:nvSpPr>
        <p:spPr>
          <a:xfrm>
            <a:off x="7173198" y="1762407"/>
            <a:ext cx="1000743" cy="289705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Straight Arrow Connector 21">
            <a:extLst>
              <a:ext uri="{FF2B5EF4-FFF2-40B4-BE49-F238E27FC236}">
                <a16:creationId xmlns:a16="http://schemas.microsoft.com/office/drawing/2014/main" id="{EE9704D0-CE3E-44E8-BF5A-E0684DAC6F9A}"/>
              </a:ext>
            </a:extLst>
          </p:cNvPr>
          <p:cNvCxnSpPr>
            <a:cxnSpLocks/>
          </p:cNvCxnSpPr>
          <p:nvPr/>
        </p:nvCxnSpPr>
        <p:spPr>
          <a:xfrm flipH="1">
            <a:off x="7635875" y="5544304"/>
            <a:ext cx="1228725" cy="0"/>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8B435E5-862B-4C3E-A7EB-FBC5FE62765F}"/>
              </a:ext>
            </a:extLst>
          </p:cNvPr>
          <p:cNvCxnSpPr>
            <a:cxnSpLocks/>
          </p:cNvCxnSpPr>
          <p:nvPr/>
        </p:nvCxnSpPr>
        <p:spPr>
          <a:xfrm flipV="1">
            <a:off x="7646033" y="4742136"/>
            <a:ext cx="0" cy="802168"/>
          </a:xfrm>
          <a:prstGeom prst="straightConnector1">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9BA43F-FC58-4399-8E7B-CA4E48D33CF9}"/>
              </a:ext>
            </a:extLst>
          </p:cNvPr>
          <p:cNvCxnSpPr>
            <a:cxnSpLocks/>
          </p:cNvCxnSpPr>
          <p:nvPr/>
        </p:nvCxnSpPr>
        <p:spPr>
          <a:xfrm flipV="1">
            <a:off x="3245483" y="1764680"/>
            <a:ext cx="0" cy="435595"/>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7B1035F1-EF76-4999-BC2D-097D3CB61671}"/>
              </a:ext>
            </a:extLst>
          </p:cNvPr>
          <p:cNvPicPr>
            <a:picLocks noChangeAspect="1"/>
          </p:cNvPicPr>
          <p:nvPr/>
        </p:nvPicPr>
        <p:blipFill>
          <a:blip r:embed="rId6"/>
          <a:stretch>
            <a:fillRect/>
          </a:stretch>
        </p:blipFill>
        <p:spPr>
          <a:xfrm>
            <a:off x="1496046" y="2200580"/>
            <a:ext cx="3498874" cy="742686"/>
          </a:xfrm>
          <a:prstGeom prst="rect">
            <a:avLst/>
          </a:prstGeom>
        </p:spPr>
      </p:pic>
      <p:cxnSp>
        <p:nvCxnSpPr>
          <p:cNvPr id="34" name="Straight Connector 33">
            <a:extLst>
              <a:ext uri="{FF2B5EF4-FFF2-40B4-BE49-F238E27FC236}">
                <a16:creationId xmlns:a16="http://schemas.microsoft.com/office/drawing/2014/main" id="{00287226-7657-420F-8F82-04F35DCACF28}"/>
              </a:ext>
            </a:extLst>
          </p:cNvPr>
          <p:cNvCxnSpPr>
            <a:cxnSpLocks/>
          </p:cNvCxnSpPr>
          <p:nvPr/>
        </p:nvCxnSpPr>
        <p:spPr>
          <a:xfrm>
            <a:off x="10134600" y="1798085"/>
            <a:ext cx="10668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012664CC-D1D8-474C-8800-98D069DCB174}"/>
              </a:ext>
            </a:extLst>
          </p:cNvPr>
          <p:cNvPicPr>
            <a:picLocks noChangeAspect="1"/>
          </p:cNvPicPr>
          <p:nvPr/>
        </p:nvPicPr>
        <p:blipFill>
          <a:blip r:embed="rId7"/>
          <a:stretch>
            <a:fillRect/>
          </a:stretch>
        </p:blipFill>
        <p:spPr>
          <a:xfrm>
            <a:off x="10916121" y="1852899"/>
            <a:ext cx="1066800" cy="301028"/>
          </a:xfrm>
          <a:prstGeom prst="rect">
            <a:avLst/>
          </a:prstGeom>
        </p:spPr>
      </p:pic>
      <p:cxnSp>
        <p:nvCxnSpPr>
          <p:cNvPr id="40" name="Straight Arrow Connector 39">
            <a:extLst>
              <a:ext uri="{FF2B5EF4-FFF2-40B4-BE49-F238E27FC236}">
                <a16:creationId xmlns:a16="http://schemas.microsoft.com/office/drawing/2014/main" id="{19AAB271-3ACB-429E-B2E4-4593B549F5A5}"/>
              </a:ext>
            </a:extLst>
          </p:cNvPr>
          <p:cNvCxnSpPr>
            <a:cxnSpLocks/>
          </p:cNvCxnSpPr>
          <p:nvPr/>
        </p:nvCxnSpPr>
        <p:spPr>
          <a:xfrm flipV="1">
            <a:off x="3245483" y="2717180"/>
            <a:ext cx="0" cy="435595"/>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C684FE4-4D99-4F37-AD80-BB60636EF269}"/>
              </a:ext>
            </a:extLst>
          </p:cNvPr>
          <p:cNvPicPr>
            <a:picLocks noChangeAspect="1"/>
          </p:cNvPicPr>
          <p:nvPr/>
        </p:nvPicPr>
        <p:blipFill>
          <a:blip r:embed="rId8"/>
          <a:stretch>
            <a:fillRect/>
          </a:stretch>
        </p:blipFill>
        <p:spPr>
          <a:xfrm>
            <a:off x="1124222" y="3172635"/>
            <a:ext cx="4242522" cy="679138"/>
          </a:xfrm>
          <a:prstGeom prst="rect">
            <a:avLst/>
          </a:prstGeom>
        </p:spPr>
      </p:pic>
      <p:pic>
        <p:nvPicPr>
          <p:cNvPr id="42" name="Picture 41">
            <a:extLst>
              <a:ext uri="{FF2B5EF4-FFF2-40B4-BE49-F238E27FC236}">
                <a16:creationId xmlns:a16="http://schemas.microsoft.com/office/drawing/2014/main" id="{597D9A26-020B-46CF-8370-B4E4CA053F62}"/>
              </a:ext>
            </a:extLst>
          </p:cNvPr>
          <p:cNvPicPr>
            <a:picLocks noChangeAspect="1"/>
          </p:cNvPicPr>
          <p:nvPr/>
        </p:nvPicPr>
        <p:blipFill>
          <a:blip r:embed="rId9"/>
          <a:stretch>
            <a:fillRect/>
          </a:stretch>
        </p:blipFill>
        <p:spPr>
          <a:xfrm>
            <a:off x="1361277" y="3927973"/>
            <a:ext cx="3946533" cy="2575923"/>
          </a:xfrm>
          <a:prstGeom prst="rect">
            <a:avLst/>
          </a:prstGeom>
        </p:spPr>
      </p:pic>
    </p:spTree>
    <p:extLst>
      <p:ext uri="{BB962C8B-B14F-4D97-AF65-F5344CB8AC3E}">
        <p14:creationId xmlns:p14="http://schemas.microsoft.com/office/powerpoint/2010/main" val="349314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10"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7B9E4E-7B59-4348-9DCD-E99E750CA40A}"/>
              </a:ext>
            </a:extLst>
          </p:cNvPr>
          <p:cNvSpPr txBox="1"/>
          <p:nvPr/>
        </p:nvSpPr>
        <p:spPr>
          <a:xfrm>
            <a:off x="0" y="1008152"/>
            <a:ext cx="12192000" cy="1969770"/>
          </a:xfrm>
          <a:prstGeom prst="rect">
            <a:avLst/>
          </a:prstGeom>
          <a:noFill/>
        </p:spPr>
        <p:txBody>
          <a:bodyPr wrap="square">
            <a:spAutoFit/>
          </a:bodyPr>
          <a:lstStyle/>
          <a:p>
            <a:pPr algn="ctr"/>
            <a:r>
              <a:rPr lang="en-US" altLang="zh-CN" sz="4000" b="0" i="0" dirty="0">
                <a:solidFill>
                  <a:srgbClr val="152732"/>
                </a:solidFill>
                <a:effectLst/>
                <a:latin typeface="Open Sans"/>
              </a:rPr>
              <a:t>Learned Image and Video </a:t>
            </a:r>
            <a:r>
              <a:rPr lang="en-US" altLang="zh-CN" sz="4000" dirty="0">
                <a:solidFill>
                  <a:srgbClr val="152732"/>
                </a:solidFill>
                <a:latin typeface="Open Sans"/>
              </a:rPr>
              <a:t>C</a:t>
            </a:r>
            <a:r>
              <a:rPr lang="en-US" altLang="zh-CN" sz="4000" b="0" i="0" dirty="0">
                <a:solidFill>
                  <a:srgbClr val="152732"/>
                </a:solidFill>
                <a:effectLst/>
                <a:latin typeface="Open Sans"/>
              </a:rPr>
              <a:t>ompression with </a:t>
            </a:r>
          </a:p>
          <a:p>
            <a:pPr algn="ctr"/>
            <a:r>
              <a:rPr lang="en-US" altLang="zh-CN" sz="4000" b="0" i="0" dirty="0">
                <a:solidFill>
                  <a:srgbClr val="152732"/>
                </a:solidFill>
                <a:effectLst/>
                <a:latin typeface="Open Sans"/>
              </a:rPr>
              <a:t>Deep </a:t>
            </a:r>
            <a:r>
              <a:rPr lang="en-US" altLang="zh-CN" sz="4000" dirty="0">
                <a:solidFill>
                  <a:srgbClr val="152732"/>
                </a:solidFill>
                <a:latin typeface="Open Sans"/>
              </a:rPr>
              <a:t>N</a:t>
            </a:r>
            <a:r>
              <a:rPr lang="en-US" altLang="zh-CN" sz="4000" b="0" i="0" dirty="0">
                <a:solidFill>
                  <a:srgbClr val="152732"/>
                </a:solidFill>
                <a:effectLst/>
                <a:latin typeface="Open Sans"/>
              </a:rPr>
              <a:t>eural </a:t>
            </a:r>
            <a:r>
              <a:rPr lang="en-US" altLang="zh-CN" sz="4000" dirty="0">
                <a:solidFill>
                  <a:srgbClr val="152732"/>
                </a:solidFill>
                <a:latin typeface="Open Sans"/>
              </a:rPr>
              <a:t>N</a:t>
            </a:r>
            <a:r>
              <a:rPr lang="en-US" altLang="zh-CN" sz="4000" b="0" i="0" dirty="0">
                <a:solidFill>
                  <a:srgbClr val="152732"/>
                </a:solidFill>
                <a:effectLst/>
                <a:latin typeface="Open Sans"/>
              </a:rPr>
              <a:t>etworks</a:t>
            </a:r>
          </a:p>
          <a:p>
            <a:pPr algn="ctr"/>
            <a:endParaRPr lang="en-US" altLang="zh-CN" sz="1400" dirty="0">
              <a:solidFill>
                <a:srgbClr val="152732"/>
              </a:solidFill>
              <a:latin typeface="Open Sans"/>
            </a:endParaRPr>
          </a:p>
          <a:p>
            <a:pPr algn="ctr"/>
            <a:r>
              <a:rPr lang="en-US" altLang="zh-CN" sz="2800" b="0" i="0" dirty="0">
                <a:solidFill>
                  <a:srgbClr val="152732"/>
                </a:solidFill>
                <a:effectLst/>
                <a:latin typeface="Open Sans"/>
              </a:rPr>
              <a:t>Part 1   Learned </a:t>
            </a:r>
            <a:r>
              <a:rPr lang="en-US" altLang="zh-CN" sz="2800" dirty="0">
                <a:solidFill>
                  <a:srgbClr val="152732"/>
                </a:solidFill>
                <a:latin typeface="Open Sans"/>
              </a:rPr>
              <a:t>I</a:t>
            </a:r>
            <a:r>
              <a:rPr lang="en-US" altLang="zh-CN" sz="2800" b="0" i="0" dirty="0">
                <a:solidFill>
                  <a:srgbClr val="152732"/>
                </a:solidFill>
                <a:effectLst/>
                <a:latin typeface="Open Sans"/>
              </a:rPr>
              <a:t>mage Compression</a:t>
            </a:r>
          </a:p>
        </p:txBody>
      </p:sp>
      <p:sp>
        <p:nvSpPr>
          <p:cNvPr id="7" name="TextBox 6">
            <a:extLst>
              <a:ext uri="{FF2B5EF4-FFF2-40B4-BE49-F238E27FC236}">
                <a16:creationId xmlns:a16="http://schemas.microsoft.com/office/drawing/2014/main" id="{5F149DC2-2E08-457A-9DA3-E49DF9DE76D7}"/>
              </a:ext>
            </a:extLst>
          </p:cNvPr>
          <p:cNvSpPr txBox="1"/>
          <p:nvPr/>
        </p:nvSpPr>
        <p:spPr>
          <a:xfrm>
            <a:off x="-1" y="0"/>
            <a:ext cx="10161767" cy="369332"/>
          </a:xfrm>
          <a:prstGeom prst="rect">
            <a:avLst/>
          </a:prstGeom>
          <a:noFill/>
        </p:spPr>
        <p:txBody>
          <a:bodyPr wrap="square">
            <a:spAutoFit/>
          </a:bodyPr>
          <a:lstStyle/>
          <a:p>
            <a:r>
              <a:rPr lang="en-US" altLang="zh-CN" i="0" dirty="0">
                <a:effectLst/>
                <a:latin typeface="Open Sans"/>
              </a:rPr>
              <a:t>2020 IEEE International Conference on Visual Communications and Image Processing (VCIP)</a:t>
            </a:r>
          </a:p>
        </p:txBody>
      </p:sp>
      <p:grpSp>
        <p:nvGrpSpPr>
          <p:cNvPr id="4" name="Group 3">
            <a:extLst>
              <a:ext uri="{FF2B5EF4-FFF2-40B4-BE49-F238E27FC236}">
                <a16:creationId xmlns:a16="http://schemas.microsoft.com/office/drawing/2014/main" id="{0AA04E35-3961-4405-AC79-04D8F2E7BEE1}"/>
              </a:ext>
            </a:extLst>
          </p:cNvPr>
          <p:cNvGrpSpPr/>
          <p:nvPr/>
        </p:nvGrpSpPr>
        <p:grpSpPr>
          <a:xfrm>
            <a:off x="3396352" y="3292267"/>
            <a:ext cx="5399296" cy="2962156"/>
            <a:chOff x="3396352" y="3429000"/>
            <a:chExt cx="5399296" cy="2962156"/>
          </a:xfrm>
        </p:grpSpPr>
        <p:pic>
          <p:nvPicPr>
            <p:cNvPr id="21" name="Picture 6" descr="Dr. Ren Yang">
              <a:extLst>
                <a:ext uri="{FF2B5EF4-FFF2-40B4-BE49-F238E27FC236}">
                  <a16:creationId xmlns:a16="http://schemas.microsoft.com/office/drawing/2014/main" id="{71C565B6-5294-49B8-AD05-FFE3C25F8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780" y="3444091"/>
              <a:ext cx="1314450" cy="160972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C6C0EE4-BEDC-4400-921D-5F7AA981119C}"/>
                </a:ext>
              </a:extLst>
            </p:cNvPr>
            <p:cNvSpPr txBox="1"/>
            <p:nvPr/>
          </p:nvSpPr>
          <p:spPr>
            <a:xfrm>
              <a:off x="3396352" y="5048249"/>
              <a:ext cx="2561306" cy="646331"/>
            </a:xfrm>
            <a:prstGeom prst="rect">
              <a:avLst/>
            </a:prstGeom>
            <a:noFill/>
          </p:spPr>
          <p:txBody>
            <a:bodyPr wrap="square">
              <a:spAutoFit/>
            </a:bodyPr>
            <a:lstStyle/>
            <a:p>
              <a:pPr algn="ctr"/>
              <a:r>
                <a:rPr lang="en-US" altLang="zh-CN" b="0" i="0" dirty="0">
                  <a:solidFill>
                    <a:srgbClr val="152732"/>
                  </a:solidFill>
                  <a:effectLst/>
                  <a:latin typeface="Open Sans"/>
                </a:rPr>
                <a:t>Ren Yang</a:t>
              </a:r>
            </a:p>
            <a:p>
              <a:pPr algn="ctr"/>
              <a:r>
                <a:rPr lang="en-US" altLang="zh-CN" dirty="0">
                  <a:solidFill>
                    <a:srgbClr val="152732"/>
                  </a:solidFill>
                  <a:latin typeface="Open Sans"/>
                </a:rPr>
                <a:t>Ph.D. student</a:t>
              </a:r>
              <a:endParaRPr lang="en-US" altLang="zh-CN" b="0" i="0" dirty="0">
                <a:solidFill>
                  <a:srgbClr val="152732"/>
                </a:solidFill>
                <a:effectLst/>
                <a:latin typeface="Open Sans"/>
              </a:endParaRPr>
            </a:p>
          </p:txBody>
        </p:sp>
        <p:pic>
          <p:nvPicPr>
            <p:cNvPr id="24" name="Picture 8" descr="Dr. Radu Timofte">
              <a:extLst>
                <a:ext uri="{FF2B5EF4-FFF2-40B4-BE49-F238E27FC236}">
                  <a16:creationId xmlns:a16="http://schemas.microsoft.com/office/drawing/2014/main" id="{EDF94AD5-AC54-4206-8736-2578EF42A8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592" y="3429000"/>
              <a:ext cx="1314450" cy="16192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3562D33-90D7-4A82-A943-C143785F6E87}"/>
                </a:ext>
              </a:extLst>
            </p:cNvPr>
            <p:cNvSpPr txBox="1"/>
            <p:nvPr/>
          </p:nvSpPr>
          <p:spPr>
            <a:xfrm>
              <a:off x="6234342" y="5048249"/>
              <a:ext cx="2561306" cy="646331"/>
            </a:xfrm>
            <a:prstGeom prst="rect">
              <a:avLst/>
            </a:prstGeom>
            <a:noFill/>
          </p:spPr>
          <p:txBody>
            <a:bodyPr wrap="square">
              <a:spAutoFit/>
            </a:bodyPr>
            <a:lstStyle/>
            <a:p>
              <a:pPr algn="ctr"/>
              <a:r>
                <a:rPr lang="en-US" altLang="zh-CN" b="0" i="0" dirty="0">
                  <a:solidFill>
                    <a:srgbClr val="152732"/>
                  </a:solidFill>
                  <a:effectLst/>
                  <a:latin typeface="Open Sans"/>
                </a:rPr>
                <a:t>Radu </a:t>
              </a:r>
              <a:r>
                <a:rPr lang="en-US" altLang="zh-CN" dirty="0" err="1">
                  <a:solidFill>
                    <a:srgbClr val="152732"/>
                  </a:solidFill>
                  <a:latin typeface="Open Sans"/>
                </a:rPr>
                <a:t>T</a:t>
              </a:r>
              <a:r>
                <a:rPr lang="en-US" altLang="zh-CN" b="0" i="0" dirty="0" err="1">
                  <a:solidFill>
                    <a:srgbClr val="152732"/>
                  </a:solidFill>
                  <a:effectLst/>
                  <a:latin typeface="Open Sans"/>
                </a:rPr>
                <a:t>imofte</a:t>
              </a:r>
              <a:endParaRPr lang="en-US" altLang="zh-CN" b="0" i="0" dirty="0">
                <a:solidFill>
                  <a:srgbClr val="152732"/>
                </a:solidFill>
                <a:effectLst/>
                <a:latin typeface="Open Sans"/>
              </a:endParaRPr>
            </a:p>
            <a:p>
              <a:pPr algn="ctr"/>
              <a:r>
                <a:rPr lang="en-US" altLang="zh-CN" dirty="0">
                  <a:solidFill>
                    <a:srgbClr val="152732"/>
                  </a:solidFill>
                  <a:latin typeface="Open Sans"/>
                </a:rPr>
                <a:t>Lecturer, Group leader</a:t>
              </a:r>
              <a:endParaRPr lang="en-US" altLang="zh-CN" b="0" i="0" dirty="0">
                <a:solidFill>
                  <a:srgbClr val="152732"/>
                </a:solidFill>
                <a:effectLst/>
                <a:latin typeface="Open Sans"/>
              </a:endParaRPr>
            </a:p>
          </p:txBody>
        </p:sp>
        <p:sp>
          <p:nvSpPr>
            <p:cNvPr id="2" name="TextBox 1">
              <a:extLst>
                <a:ext uri="{FF2B5EF4-FFF2-40B4-BE49-F238E27FC236}">
                  <a16:creationId xmlns:a16="http://schemas.microsoft.com/office/drawing/2014/main" id="{102E8DC4-193A-46F9-AAB7-C74578ED488A}"/>
                </a:ext>
              </a:extLst>
            </p:cNvPr>
            <p:cNvSpPr txBox="1"/>
            <p:nvPr/>
          </p:nvSpPr>
          <p:spPr>
            <a:xfrm>
              <a:off x="4019780" y="5744825"/>
              <a:ext cx="4153262" cy="646331"/>
            </a:xfrm>
            <a:prstGeom prst="rect">
              <a:avLst/>
            </a:prstGeom>
            <a:noFill/>
          </p:spPr>
          <p:txBody>
            <a:bodyPr wrap="square">
              <a:spAutoFit/>
            </a:bodyPr>
            <a:lstStyle/>
            <a:p>
              <a:pPr algn="ctr"/>
              <a:r>
                <a:rPr lang="en-US" altLang="zh-CN" b="0" i="0" dirty="0">
                  <a:solidFill>
                    <a:srgbClr val="152732"/>
                  </a:solidFill>
                  <a:effectLst/>
                  <a:latin typeface="Open Sans"/>
                </a:rPr>
                <a:t>Computer Vision Laboratory</a:t>
              </a:r>
            </a:p>
            <a:p>
              <a:pPr algn="ctr"/>
              <a:r>
                <a:rPr lang="en-US" altLang="zh-CN" dirty="0">
                  <a:solidFill>
                    <a:srgbClr val="152732"/>
                  </a:solidFill>
                  <a:latin typeface="Open Sans"/>
                </a:rPr>
                <a:t>ETH Zurich, Switzerland</a:t>
              </a:r>
              <a:endParaRPr lang="en-US" altLang="zh-CN" b="0" i="0" dirty="0">
                <a:solidFill>
                  <a:srgbClr val="152732"/>
                </a:solidFill>
                <a:effectLst/>
                <a:latin typeface="Open Sans"/>
              </a:endParaRPr>
            </a:p>
          </p:txBody>
        </p:sp>
      </p:grpSp>
      <p:pic>
        <p:nvPicPr>
          <p:cNvPr id="6" name="Picture 5" descr="VCIP 2020">
            <a:extLst>
              <a:ext uri="{FF2B5EF4-FFF2-40B4-BE49-F238E27FC236}">
                <a16:creationId xmlns:a16="http://schemas.microsoft.com/office/drawing/2014/main" id="{49007DE4-CA48-466D-9F9E-64B8AE2202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0750" y="10682"/>
            <a:ext cx="2381250" cy="6286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A8C2D57-F0D7-43C0-A0CF-A4F5D5F333A3}"/>
              </a:ext>
            </a:extLst>
          </p:cNvPr>
          <p:cNvPicPr>
            <a:picLocks noChangeAspect="1"/>
          </p:cNvPicPr>
          <p:nvPr/>
        </p:nvPicPr>
        <p:blipFill>
          <a:blip r:embed="rId6"/>
          <a:stretch>
            <a:fillRect/>
          </a:stretch>
        </p:blipFill>
        <p:spPr>
          <a:xfrm>
            <a:off x="9810750" y="6291993"/>
            <a:ext cx="2300878" cy="484395"/>
          </a:xfrm>
          <a:prstGeom prst="rect">
            <a:avLst/>
          </a:prstGeom>
        </p:spPr>
      </p:pic>
    </p:spTree>
    <p:extLst>
      <p:ext uri="{BB962C8B-B14F-4D97-AF65-F5344CB8AC3E}">
        <p14:creationId xmlns:p14="http://schemas.microsoft.com/office/powerpoint/2010/main" val="3423337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BDD25B-922E-46E0-948A-C454EF8350A4}"/>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3" name="内容占位符 2">
            <a:extLst>
              <a:ext uri="{FF2B5EF4-FFF2-40B4-BE49-F238E27FC236}">
                <a16:creationId xmlns:a16="http://schemas.microsoft.com/office/drawing/2014/main" id="{6543C38D-609A-4456-BA63-BEB9A064DD81}"/>
              </a:ext>
            </a:extLst>
          </p:cNvPr>
          <p:cNvSpPr>
            <a:spLocks noGrp="1"/>
          </p:cNvSpPr>
          <p:nvPr>
            <p:ph idx="1"/>
          </p:nvPr>
        </p:nvSpPr>
        <p:spPr>
          <a:xfrm>
            <a:off x="190830" y="968013"/>
            <a:ext cx="12001170" cy="4351338"/>
          </a:xfrm>
        </p:spPr>
        <p:txBody>
          <a:bodyPr>
            <a:normAutofit/>
          </a:bodyPr>
          <a:lstStyle/>
          <a:p>
            <a:r>
              <a:rPr kumimoji="1" lang="en-US" altLang="zh-CN" sz="2400" dirty="0"/>
              <a:t>Variable rate image compression: Conditional autoencoder </a:t>
            </a:r>
            <a:r>
              <a:rPr kumimoji="1" lang="en-US" altLang="zh-CN" sz="2400" baseline="30000" dirty="0"/>
              <a:t>[11]</a:t>
            </a:r>
            <a:endParaRPr kumimoji="1" lang="en-US" altLang="zh-CN" sz="2400" dirty="0"/>
          </a:p>
          <a:p>
            <a:endParaRPr kumimoji="1" lang="en-US" altLang="zh-CN" sz="900" dirty="0"/>
          </a:p>
        </p:txBody>
      </p:sp>
      <p:sp>
        <p:nvSpPr>
          <p:cNvPr id="4" name="TextBox 3">
            <a:extLst>
              <a:ext uri="{FF2B5EF4-FFF2-40B4-BE49-F238E27FC236}">
                <a16:creationId xmlns:a16="http://schemas.microsoft.com/office/drawing/2014/main" id="{1062B86D-2493-487D-9C75-84D9C091FFCB}"/>
              </a:ext>
            </a:extLst>
          </p:cNvPr>
          <p:cNvSpPr txBox="1"/>
          <p:nvPr/>
        </p:nvSpPr>
        <p:spPr>
          <a:xfrm>
            <a:off x="66673" y="6536037"/>
            <a:ext cx="12001169" cy="338554"/>
          </a:xfrm>
          <a:prstGeom prst="rect">
            <a:avLst/>
          </a:prstGeom>
          <a:noFill/>
        </p:spPr>
        <p:txBody>
          <a:bodyPr wrap="square">
            <a:spAutoFit/>
          </a:bodyPr>
          <a:lstStyle/>
          <a:p>
            <a:r>
              <a:rPr lang="en-US" altLang="zh-CN" sz="1600" b="0" i="0" dirty="0">
                <a:solidFill>
                  <a:srgbClr val="222222"/>
                </a:solidFill>
                <a:effectLst/>
              </a:rPr>
              <a:t>[11] </a:t>
            </a:r>
            <a:r>
              <a:rPr lang="en-US" altLang="zh-CN" sz="1600" dirty="0"/>
              <a:t>Choi</a:t>
            </a:r>
            <a:r>
              <a:rPr lang="en-US" altLang="zh-CN" sz="1600" b="0" i="0" dirty="0">
                <a:solidFill>
                  <a:srgbClr val="222222"/>
                </a:solidFill>
                <a:effectLst/>
              </a:rPr>
              <a:t>, </a:t>
            </a:r>
            <a:r>
              <a:rPr lang="en-US" altLang="zh-CN" sz="1600" dirty="0" err="1"/>
              <a:t>Yoojin</a:t>
            </a:r>
            <a:r>
              <a:rPr lang="en-US" altLang="zh-CN" sz="1600" b="0" i="0" dirty="0">
                <a:solidFill>
                  <a:srgbClr val="222222"/>
                </a:solidFill>
                <a:effectLst/>
              </a:rPr>
              <a:t>, et al. “</a:t>
            </a:r>
            <a:r>
              <a:rPr lang="en-US" altLang="zh-CN" sz="1600" dirty="0"/>
              <a:t>Variable Rate Deep Image Compression With a Conditional Autoencoder</a:t>
            </a:r>
            <a:r>
              <a:rPr lang="en-US" altLang="zh-CN" sz="1600" dirty="0">
                <a:solidFill>
                  <a:srgbClr val="222222"/>
                </a:solidFill>
              </a:rPr>
              <a:t>.</a:t>
            </a:r>
            <a:r>
              <a:rPr lang="zh-CN" altLang="en-US" sz="1600" dirty="0">
                <a:solidFill>
                  <a:srgbClr val="222222"/>
                </a:solidFill>
              </a:rPr>
              <a:t>”</a:t>
            </a:r>
            <a:r>
              <a:rPr lang="en-US" altLang="zh-CN" sz="1600" dirty="0">
                <a:solidFill>
                  <a:srgbClr val="222222"/>
                </a:solidFill>
              </a:rPr>
              <a:t> in ICCV. 2019.</a:t>
            </a:r>
          </a:p>
        </p:txBody>
      </p:sp>
      <p:pic>
        <p:nvPicPr>
          <p:cNvPr id="15" name="Picture 14">
            <a:extLst>
              <a:ext uri="{FF2B5EF4-FFF2-40B4-BE49-F238E27FC236}">
                <a16:creationId xmlns:a16="http://schemas.microsoft.com/office/drawing/2014/main" id="{C74EBE12-BD9D-43C3-AB23-7AABEFC4EC28}"/>
              </a:ext>
            </a:extLst>
          </p:cNvPr>
          <p:cNvPicPr>
            <a:picLocks noChangeAspect="1"/>
          </p:cNvPicPr>
          <p:nvPr/>
        </p:nvPicPr>
        <p:blipFill>
          <a:blip r:embed="rId3"/>
          <a:stretch>
            <a:fillRect/>
          </a:stretch>
        </p:blipFill>
        <p:spPr>
          <a:xfrm>
            <a:off x="6602996" y="1413229"/>
            <a:ext cx="4679144" cy="3460906"/>
          </a:xfrm>
          <a:prstGeom prst="rect">
            <a:avLst/>
          </a:prstGeom>
        </p:spPr>
      </p:pic>
      <p:pic>
        <p:nvPicPr>
          <p:cNvPr id="16" name="Picture 15">
            <a:extLst>
              <a:ext uri="{FF2B5EF4-FFF2-40B4-BE49-F238E27FC236}">
                <a16:creationId xmlns:a16="http://schemas.microsoft.com/office/drawing/2014/main" id="{F71CE6EF-2E95-426B-8646-0315157F4D79}"/>
              </a:ext>
            </a:extLst>
          </p:cNvPr>
          <p:cNvPicPr>
            <a:picLocks noChangeAspect="1"/>
          </p:cNvPicPr>
          <p:nvPr/>
        </p:nvPicPr>
        <p:blipFill>
          <a:blip r:embed="rId4"/>
          <a:stretch>
            <a:fillRect/>
          </a:stretch>
        </p:blipFill>
        <p:spPr>
          <a:xfrm>
            <a:off x="9074934" y="4490399"/>
            <a:ext cx="2724956" cy="2103120"/>
          </a:xfrm>
          <a:prstGeom prst="rect">
            <a:avLst/>
          </a:prstGeom>
        </p:spPr>
      </p:pic>
      <p:sp>
        <p:nvSpPr>
          <p:cNvPr id="17" name="Rectangle 16">
            <a:extLst>
              <a:ext uri="{FF2B5EF4-FFF2-40B4-BE49-F238E27FC236}">
                <a16:creationId xmlns:a16="http://schemas.microsoft.com/office/drawing/2014/main" id="{AE16690D-DE53-4A66-91FF-26A330532F66}"/>
              </a:ext>
            </a:extLst>
          </p:cNvPr>
          <p:cNvSpPr/>
          <p:nvPr/>
        </p:nvSpPr>
        <p:spPr>
          <a:xfrm>
            <a:off x="7173198" y="1762407"/>
            <a:ext cx="1000743" cy="289705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Straight Arrow Connector 21">
            <a:extLst>
              <a:ext uri="{FF2B5EF4-FFF2-40B4-BE49-F238E27FC236}">
                <a16:creationId xmlns:a16="http://schemas.microsoft.com/office/drawing/2014/main" id="{EE9704D0-CE3E-44E8-BF5A-E0684DAC6F9A}"/>
              </a:ext>
            </a:extLst>
          </p:cNvPr>
          <p:cNvCxnSpPr>
            <a:cxnSpLocks/>
          </p:cNvCxnSpPr>
          <p:nvPr/>
        </p:nvCxnSpPr>
        <p:spPr>
          <a:xfrm flipH="1">
            <a:off x="7635875" y="5544304"/>
            <a:ext cx="1228725" cy="0"/>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8B435E5-862B-4C3E-A7EB-FBC5FE62765F}"/>
              </a:ext>
            </a:extLst>
          </p:cNvPr>
          <p:cNvCxnSpPr>
            <a:cxnSpLocks/>
          </p:cNvCxnSpPr>
          <p:nvPr/>
        </p:nvCxnSpPr>
        <p:spPr>
          <a:xfrm flipV="1">
            <a:off x="7646033" y="4742136"/>
            <a:ext cx="0" cy="802168"/>
          </a:xfrm>
          <a:prstGeom prst="straightConnector1">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287226-7657-420F-8F82-04F35DCACF28}"/>
              </a:ext>
            </a:extLst>
          </p:cNvPr>
          <p:cNvCxnSpPr>
            <a:cxnSpLocks/>
          </p:cNvCxnSpPr>
          <p:nvPr/>
        </p:nvCxnSpPr>
        <p:spPr>
          <a:xfrm>
            <a:off x="10134600" y="1798085"/>
            <a:ext cx="10668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012664CC-D1D8-474C-8800-98D069DCB174}"/>
              </a:ext>
            </a:extLst>
          </p:cNvPr>
          <p:cNvPicPr>
            <a:picLocks noChangeAspect="1"/>
          </p:cNvPicPr>
          <p:nvPr/>
        </p:nvPicPr>
        <p:blipFill>
          <a:blip r:embed="rId5"/>
          <a:stretch>
            <a:fillRect/>
          </a:stretch>
        </p:blipFill>
        <p:spPr>
          <a:xfrm>
            <a:off x="10916121" y="1852899"/>
            <a:ext cx="1066800" cy="301028"/>
          </a:xfrm>
          <a:prstGeom prst="rect">
            <a:avLst/>
          </a:prstGeom>
        </p:spPr>
      </p:pic>
      <p:pic>
        <p:nvPicPr>
          <p:cNvPr id="6" name="Picture 5">
            <a:extLst>
              <a:ext uri="{FF2B5EF4-FFF2-40B4-BE49-F238E27FC236}">
                <a16:creationId xmlns:a16="http://schemas.microsoft.com/office/drawing/2014/main" id="{FBB1361D-4E72-4BF3-95EA-8B48E44FE4AA}"/>
              </a:ext>
            </a:extLst>
          </p:cNvPr>
          <p:cNvPicPr>
            <a:picLocks noChangeAspect="1"/>
          </p:cNvPicPr>
          <p:nvPr/>
        </p:nvPicPr>
        <p:blipFill>
          <a:blip r:embed="rId6"/>
          <a:stretch>
            <a:fillRect/>
          </a:stretch>
        </p:blipFill>
        <p:spPr>
          <a:xfrm>
            <a:off x="780156" y="2003413"/>
            <a:ext cx="5619750" cy="3647300"/>
          </a:xfrm>
          <a:prstGeom prst="rect">
            <a:avLst/>
          </a:prstGeom>
        </p:spPr>
      </p:pic>
    </p:spTree>
    <p:extLst>
      <p:ext uri="{BB962C8B-B14F-4D97-AF65-F5344CB8AC3E}">
        <p14:creationId xmlns:p14="http://schemas.microsoft.com/office/powerpoint/2010/main" val="341643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BDD25B-922E-46E0-948A-C454EF8350A4}"/>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3" name="内容占位符 2">
            <a:extLst>
              <a:ext uri="{FF2B5EF4-FFF2-40B4-BE49-F238E27FC236}">
                <a16:creationId xmlns:a16="http://schemas.microsoft.com/office/drawing/2014/main" id="{6543C38D-609A-4456-BA63-BEB9A064DD81}"/>
              </a:ext>
            </a:extLst>
          </p:cNvPr>
          <p:cNvSpPr>
            <a:spLocks noGrp="1"/>
          </p:cNvSpPr>
          <p:nvPr>
            <p:ph idx="1"/>
          </p:nvPr>
        </p:nvSpPr>
        <p:spPr>
          <a:xfrm>
            <a:off x="190830" y="968013"/>
            <a:ext cx="12001170" cy="4351338"/>
          </a:xfrm>
        </p:spPr>
        <p:txBody>
          <a:bodyPr>
            <a:normAutofit/>
          </a:bodyPr>
          <a:lstStyle/>
          <a:p>
            <a:r>
              <a:rPr kumimoji="1" lang="en-US" altLang="zh-CN" sz="2400" dirty="0"/>
              <a:t>Variable rate image compression: Wavelet-like transformer </a:t>
            </a:r>
            <a:r>
              <a:rPr kumimoji="1" lang="en-US" altLang="zh-CN" sz="2400" baseline="30000" dirty="0"/>
              <a:t>[12]</a:t>
            </a:r>
            <a:endParaRPr kumimoji="1" lang="en-US" altLang="zh-CN" sz="2400" dirty="0"/>
          </a:p>
          <a:p>
            <a:endParaRPr kumimoji="1" lang="en-US" altLang="zh-CN" sz="900" dirty="0"/>
          </a:p>
        </p:txBody>
      </p:sp>
      <p:sp>
        <p:nvSpPr>
          <p:cNvPr id="4" name="TextBox 3">
            <a:extLst>
              <a:ext uri="{FF2B5EF4-FFF2-40B4-BE49-F238E27FC236}">
                <a16:creationId xmlns:a16="http://schemas.microsoft.com/office/drawing/2014/main" id="{1062B86D-2493-487D-9C75-84D9C091FFCB}"/>
              </a:ext>
            </a:extLst>
          </p:cNvPr>
          <p:cNvSpPr txBox="1"/>
          <p:nvPr/>
        </p:nvSpPr>
        <p:spPr>
          <a:xfrm>
            <a:off x="66673" y="6536037"/>
            <a:ext cx="12001169" cy="338554"/>
          </a:xfrm>
          <a:prstGeom prst="rect">
            <a:avLst/>
          </a:prstGeom>
          <a:noFill/>
        </p:spPr>
        <p:txBody>
          <a:bodyPr wrap="square">
            <a:spAutoFit/>
          </a:bodyPr>
          <a:lstStyle/>
          <a:p>
            <a:r>
              <a:rPr lang="en-US" altLang="zh-CN" sz="1600" b="0" i="0" dirty="0">
                <a:solidFill>
                  <a:srgbClr val="222222"/>
                </a:solidFill>
                <a:effectLst/>
              </a:rPr>
              <a:t>[12] Ma, </a:t>
            </a:r>
            <a:r>
              <a:rPr lang="en-US" altLang="zh-CN" sz="1600" b="0" i="0" dirty="0" err="1">
                <a:solidFill>
                  <a:srgbClr val="222222"/>
                </a:solidFill>
                <a:effectLst/>
              </a:rPr>
              <a:t>Haichuan</a:t>
            </a:r>
            <a:r>
              <a:rPr lang="en-US" altLang="zh-CN" sz="1600" b="0" i="0" dirty="0">
                <a:solidFill>
                  <a:srgbClr val="222222"/>
                </a:solidFill>
                <a:effectLst/>
              </a:rPr>
              <a:t>, et al. “</a:t>
            </a:r>
            <a:r>
              <a:rPr lang="en-US" altLang="zh-CN" sz="1600" dirty="0"/>
              <a:t>End-to-End Optimized Versatile Image Compression With Wavelet-Like Transform</a:t>
            </a:r>
            <a:r>
              <a:rPr lang="en-US" altLang="zh-CN" sz="1600" dirty="0">
                <a:solidFill>
                  <a:srgbClr val="222222"/>
                </a:solidFill>
              </a:rPr>
              <a:t>.</a:t>
            </a:r>
            <a:r>
              <a:rPr lang="zh-CN" altLang="en-US" sz="1600" dirty="0">
                <a:solidFill>
                  <a:srgbClr val="222222"/>
                </a:solidFill>
              </a:rPr>
              <a:t>”</a:t>
            </a:r>
            <a:r>
              <a:rPr lang="en-US" altLang="zh-CN" sz="1600" dirty="0">
                <a:solidFill>
                  <a:srgbClr val="222222"/>
                </a:solidFill>
              </a:rPr>
              <a:t> in IEEE T-PAMI. 2020.</a:t>
            </a:r>
          </a:p>
        </p:txBody>
      </p:sp>
      <p:pic>
        <p:nvPicPr>
          <p:cNvPr id="2" name="Picture 1">
            <a:extLst>
              <a:ext uri="{FF2B5EF4-FFF2-40B4-BE49-F238E27FC236}">
                <a16:creationId xmlns:a16="http://schemas.microsoft.com/office/drawing/2014/main" id="{80D612AD-5B90-4F6C-A1CD-8CEB8124654B}"/>
              </a:ext>
            </a:extLst>
          </p:cNvPr>
          <p:cNvPicPr>
            <a:picLocks noChangeAspect="1"/>
          </p:cNvPicPr>
          <p:nvPr/>
        </p:nvPicPr>
        <p:blipFill>
          <a:blip r:embed="rId3"/>
          <a:stretch>
            <a:fillRect/>
          </a:stretch>
        </p:blipFill>
        <p:spPr>
          <a:xfrm>
            <a:off x="771357" y="1579128"/>
            <a:ext cx="10591800" cy="1640754"/>
          </a:xfrm>
          <a:prstGeom prst="rect">
            <a:avLst/>
          </a:prstGeom>
        </p:spPr>
      </p:pic>
      <p:sp>
        <p:nvSpPr>
          <p:cNvPr id="5" name="TextBox 4">
            <a:extLst>
              <a:ext uri="{FF2B5EF4-FFF2-40B4-BE49-F238E27FC236}">
                <a16:creationId xmlns:a16="http://schemas.microsoft.com/office/drawing/2014/main" id="{6CB1A2A8-4521-495C-B526-5CEC8D2B47D0}"/>
              </a:ext>
            </a:extLst>
          </p:cNvPr>
          <p:cNvSpPr txBox="1"/>
          <p:nvPr/>
        </p:nvSpPr>
        <p:spPr>
          <a:xfrm>
            <a:off x="1659057" y="3219882"/>
            <a:ext cx="8873885" cy="369332"/>
          </a:xfrm>
          <a:prstGeom prst="rect">
            <a:avLst/>
          </a:prstGeom>
          <a:noFill/>
        </p:spPr>
        <p:txBody>
          <a:bodyPr wrap="square">
            <a:spAutoFit/>
          </a:bodyPr>
          <a:lstStyle/>
          <a:p>
            <a:pPr algn="ctr"/>
            <a:r>
              <a:rPr lang="en-US" altLang="zh-CN" sz="1800" b="1" dirty="0">
                <a:solidFill>
                  <a:srgbClr val="0070C0"/>
                </a:solidFill>
              </a:rPr>
              <a:t>Invertible: achieving lossy and lossless compression by the same framework</a:t>
            </a:r>
            <a:endParaRPr lang="zh-CN" altLang="en-US" b="1" dirty="0">
              <a:solidFill>
                <a:srgbClr val="0070C0"/>
              </a:solidFill>
            </a:endParaRPr>
          </a:p>
        </p:txBody>
      </p:sp>
      <p:pic>
        <p:nvPicPr>
          <p:cNvPr id="9" name="Picture 8">
            <a:extLst>
              <a:ext uri="{FF2B5EF4-FFF2-40B4-BE49-F238E27FC236}">
                <a16:creationId xmlns:a16="http://schemas.microsoft.com/office/drawing/2014/main" id="{AA677012-4F61-4134-A659-DEACD141A3C0}"/>
              </a:ext>
            </a:extLst>
          </p:cNvPr>
          <p:cNvPicPr>
            <a:picLocks noChangeAspect="1"/>
          </p:cNvPicPr>
          <p:nvPr/>
        </p:nvPicPr>
        <p:blipFill>
          <a:blip r:embed="rId4"/>
          <a:stretch>
            <a:fillRect/>
          </a:stretch>
        </p:blipFill>
        <p:spPr>
          <a:xfrm>
            <a:off x="925632" y="3790519"/>
            <a:ext cx="4492050" cy="2594194"/>
          </a:xfrm>
          <a:prstGeom prst="rect">
            <a:avLst/>
          </a:prstGeom>
        </p:spPr>
      </p:pic>
      <p:pic>
        <p:nvPicPr>
          <p:cNvPr id="10" name="Picture 9">
            <a:extLst>
              <a:ext uri="{FF2B5EF4-FFF2-40B4-BE49-F238E27FC236}">
                <a16:creationId xmlns:a16="http://schemas.microsoft.com/office/drawing/2014/main" id="{D447ACF8-8C74-4EB4-A2A1-B5CA72D21A15}"/>
              </a:ext>
            </a:extLst>
          </p:cNvPr>
          <p:cNvPicPr>
            <a:picLocks noChangeAspect="1"/>
          </p:cNvPicPr>
          <p:nvPr/>
        </p:nvPicPr>
        <p:blipFill>
          <a:blip r:embed="rId5"/>
          <a:stretch>
            <a:fillRect/>
          </a:stretch>
        </p:blipFill>
        <p:spPr>
          <a:xfrm>
            <a:off x="6475294" y="3931698"/>
            <a:ext cx="4057648" cy="2311836"/>
          </a:xfrm>
          <a:prstGeom prst="rect">
            <a:avLst/>
          </a:prstGeom>
        </p:spPr>
      </p:pic>
      <p:sp>
        <p:nvSpPr>
          <p:cNvPr id="11" name="TextBox 10">
            <a:extLst>
              <a:ext uri="{FF2B5EF4-FFF2-40B4-BE49-F238E27FC236}">
                <a16:creationId xmlns:a16="http://schemas.microsoft.com/office/drawing/2014/main" id="{8ED17C39-716A-4F0B-A96E-0CA620205F7A}"/>
              </a:ext>
            </a:extLst>
          </p:cNvPr>
          <p:cNvSpPr txBox="1"/>
          <p:nvPr/>
        </p:nvSpPr>
        <p:spPr>
          <a:xfrm>
            <a:off x="5887867" y="2060951"/>
            <a:ext cx="358780" cy="338554"/>
          </a:xfrm>
          <a:prstGeom prst="rect">
            <a:avLst/>
          </a:prstGeom>
          <a:noFill/>
          <a:ln w="19050">
            <a:solidFill>
              <a:srgbClr val="FF0000"/>
            </a:solidFill>
          </a:ln>
        </p:spPr>
        <p:txBody>
          <a:bodyPr wrap="square" rtlCol="0">
            <a:spAutoFit/>
          </a:bodyPr>
          <a:lstStyle/>
          <a:p>
            <a:r>
              <a:rPr lang="en-US" altLang="zh-CN" sz="1600" b="1" dirty="0"/>
              <a:t>Q</a:t>
            </a:r>
            <a:endParaRPr lang="zh-CN" altLang="en-US" sz="1600" b="1" dirty="0"/>
          </a:p>
        </p:txBody>
      </p:sp>
    </p:spTree>
    <p:extLst>
      <p:ext uri="{BB962C8B-B14F-4D97-AF65-F5344CB8AC3E}">
        <p14:creationId xmlns:p14="http://schemas.microsoft.com/office/powerpoint/2010/main" val="293751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anim calcmode="lin" valueType="num">
                                      <p:cBhvr>
                                        <p:cTn id="23" dur="500" fill="hold"/>
                                        <p:tgtEl>
                                          <p:spTgt spid="11"/>
                                        </p:tgtEl>
                                        <p:attrNameLst>
                                          <p:attrName>ppt_x</p:attrName>
                                        </p:attrNameLst>
                                      </p:cBhvr>
                                      <p:tavLst>
                                        <p:tav tm="0">
                                          <p:val>
                                            <p:strVal val="#ppt_x"/>
                                          </p:val>
                                        </p:tav>
                                        <p:tav tm="100000">
                                          <p:val>
                                            <p:strVal val="#ppt_x"/>
                                          </p:val>
                                        </p:tav>
                                      </p:tavLst>
                                    </p:anim>
                                    <p:anim calcmode="lin" valueType="num">
                                      <p:cBhvr>
                                        <p:cTn id="2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anim calcmode="lin" valueType="num">
                                      <p:cBhvr>
                                        <p:cTn id="30" dur="500" fill="hold"/>
                                        <p:tgtEl>
                                          <p:spTgt spid="5"/>
                                        </p:tgtEl>
                                        <p:attrNameLst>
                                          <p:attrName>ppt_x</p:attrName>
                                        </p:attrNameLst>
                                      </p:cBhvr>
                                      <p:tavLst>
                                        <p:tav tm="0">
                                          <p:val>
                                            <p:strVal val="#ppt_x"/>
                                          </p:val>
                                        </p:tav>
                                        <p:tav tm="100000">
                                          <p:val>
                                            <p:strVal val="#ppt_x"/>
                                          </p:val>
                                        </p:tav>
                                      </p:tavLst>
                                    </p:anim>
                                    <p:anim calcmode="lin" valueType="num">
                                      <p:cBhvr>
                                        <p:cTn id="31"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BDD25B-922E-46E0-948A-C454EF8350A4}"/>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3" name="内容占位符 2">
            <a:extLst>
              <a:ext uri="{FF2B5EF4-FFF2-40B4-BE49-F238E27FC236}">
                <a16:creationId xmlns:a16="http://schemas.microsoft.com/office/drawing/2014/main" id="{6543C38D-609A-4456-BA63-BEB9A064DD81}"/>
              </a:ext>
            </a:extLst>
          </p:cNvPr>
          <p:cNvSpPr>
            <a:spLocks noGrp="1"/>
          </p:cNvSpPr>
          <p:nvPr>
            <p:ph idx="1"/>
          </p:nvPr>
        </p:nvSpPr>
        <p:spPr>
          <a:xfrm>
            <a:off x="190830" y="968013"/>
            <a:ext cx="12001170" cy="4351338"/>
          </a:xfrm>
        </p:spPr>
        <p:txBody>
          <a:bodyPr>
            <a:normAutofit/>
          </a:bodyPr>
          <a:lstStyle/>
          <a:p>
            <a:r>
              <a:rPr kumimoji="1" lang="en-US" altLang="zh-CN" sz="2400" dirty="0"/>
              <a:t>Variable rate image compression: Wavelet-like transformer </a:t>
            </a:r>
            <a:r>
              <a:rPr kumimoji="1" lang="en-US" altLang="zh-CN" sz="2400" baseline="30000" dirty="0"/>
              <a:t>[12]</a:t>
            </a:r>
            <a:endParaRPr kumimoji="1" lang="en-US" altLang="zh-CN" sz="2400" dirty="0"/>
          </a:p>
          <a:p>
            <a:endParaRPr kumimoji="1" lang="en-US" altLang="zh-CN" sz="900" dirty="0"/>
          </a:p>
        </p:txBody>
      </p:sp>
      <p:sp>
        <p:nvSpPr>
          <p:cNvPr id="4" name="TextBox 3">
            <a:extLst>
              <a:ext uri="{FF2B5EF4-FFF2-40B4-BE49-F238E27FC236}">
                <a16:creationId xmlns:a16="http://schemas.microsoft.com/office/drawing/2014/main" id="{1062B86D-2493-487D-9C75-84D9C091FFCB}"/>
              </a:ext>
            </a:extLst>
          </p:cNvPr>
          <p:cNvSpPr txBox="1"/>
          <p:nvPr/>
        </p:nvSpPr>
        <p:spPr>
          <a:xfrm>
            <a:off x="66673" y="6536037"/>
            <a:ext cx="12001169" cy="338554"/>
          </a:xfrm>
          <a:prstGeom prst="rect">
            <a:avLst/>
          </a:prstGeom>
          <a:noFill/>
        </p:spPr>
        <p:txBody>
          <a:bodyPr wrap="square">
            <a:spAutoFit/>
          </a:bodyPr>
          <a:lstStyle/>
          <a:p>
            <a:r>
              <a:rPr lang="en-US" altLang="zh-CN" sz="1600" b="0" i="0" dirty="0">
                <a:solidFill>
                  <a:srgbClr val="222222"/>
                </a:solidFill>
                <a:effectLst/>
              </a:rPr>
              <a:t>[12] Ma, </a:t>
            </a:r>
            <a:r>
              <a:rPr lang="en-US" altLang="zh-CN" sz="1600" b="0" i="0" dirty="0" err="1">
                <a:solidFill>
                  <a:srgbClr val="222222"/>
                </a:solidFill>
                <a:effectLst/>
              </a:rPr>
              <a:t>Haichuan</a:t>
            </a:r>
            <a:r>
              <a:rPr lang="en-US" altLang="zh-CN" sz="1600" b="0" i="0" dirty="0">
                <a:solidFill>
                  <a:srgbClr val="222222"/>
                </a:solidFill>
                <a:effectLst/>
              </a:rPr>
              <a:t>, et al. “</a:t>
            </a:r>
            <a:r>
              <a:rPr lang="en-US" altLang="zh-CN" sz="1600" dirty="0"/>
              <a:t>End-to-End Optimized Versatile Image Compression With Wavelet-Like Transform</a:t>
            </a:r>
            <a:r>
              <a:rPr lang="en-US" altLang="zh-CN" sz="1600" dirty="0">
                <a:solidFill>
                  <a:srgbClr val="222222"/>
                </a:solidFill>
              </a:rPr>
              <a:t>.</a:t>
            </a:r>
            <a:r>
              <a:rPr lang="zh-CN" altLang="en-US" sz="1600" dirty="0">
                <a:solidFill>
                  <a:srgbClr val="222222"/>
                </a:solidFill>
              </a:rPr>
              <a:t>”</a:t>
            </a:r>
            <a:r>
              <a:rPr lang="en-US" altLang="zh-CN" sz="1600" dirty="0">
                <a:solidFill>
                  <a:srgbClr val="222222"/>
                </a:solidFill>
              </a:rPr>
              <a:t> in IEEE T-PAMI. 2020.</a:t>
            </a:r>
          </a:p>
        </p:txBody>
      </p:sp>
      <p:pic>
        <p:nvPicPr>
          <p:cNvPr id="6" name="Picture 5">
            <a:extLst>
              <a:ext uri="{FF2B5EF4-FFF2-40B4-BE49-F238E27FC236}">
                <a16:creationId xmlns:a16="http://schemas.microsoft.com/office/drawing/2014/main" id="{2FF6268E-E12E-4918-8E0C-EAD2A7147D15}"/>
              </a:ext>
            </a:extLst>
          </p:cNvPr>
          <p:cNvPicPr>
            <a:picLocks noChangeAspect="1"/>
          </p:cNvPicPr>
          <p:nvPr/>
        </p:nvPicPr>
        <p:blipFill>
          <a:blip r:embed="rId3"/>
          <a:stretch>
            <a:fillRect/>
          </a:stretch>
        </p:blipFill>
        <p:spPr>
          <a:xfrm>
            <a:off x="607614" y="1694567"/>
            <a:ext cx="4690272" cy="4590478"/>
          </a:xfrm>
          <a:prstGeom prst="rect">
            <a:avLst/>
          </a:prstGeom>
        </p:spPr>
      </p:pic>
      <p:sp>
        <p:nvSpPr>
          <p:cNvPr id="8" name="TextBox 7">
            <a:extLst>
              <a:ext uri="{FF2B5EF4-FFF2-40B4-BE49-F238E27FC236}">
                <a16:creationId xmlns:a16="http://schemas.microsoft.com/office/drawing/2014/main" id="{68C63056-4274-49FB-9A8F-F96A2AA8B8CA}"/>
              </a:ext>
            </a:extLst>
          </p:cNvPr>
          <p:cNvSpPr txBox="1"/>
          <p:nvPr/>
        </p:nvSpPr>
        <p:spPr>
          <a:xfrm>
            <a:off x="5213043" y="3832452"/>
            <a:ext cx="1989034" cy="276999"/>
          </a:xfrm>
          <a:prstGeom prst="rect">
            <a:avLst/>
          </a:prstGeom>
          <a:noFill/>
        </p:spPr>
        <p:txBody>
          <a:bodyPr wrap="square" rtlCol="0">
            <a:spAutoFit/>
          </a:bodyPr>
          <a:lstStyle/>
          <a:p>
            <a:r>
              <a:rPr lang="en-US" altLang="zh-CN" sz="1200" b="1" dirty="0">
                <a:solidFill>
                  <a:srgbClr val="0070C0"/>
                </a:solidFill>
              </a:rPr>
              <a:t>(one model for each point)</a:t>
            </a:r>
            <a:endParaRPr lang="zh-CN" altLang="en-US" sz="1200" b="1" dirty="0">
              <a:solidFill>
                <a:srgbClr val="0070C0"/>
              </a:solidFill>
            </a:endParaRPr>
          </a:p>
        </p:txBody>
      </p:sp>
      <p:sp>
        <p:nvSpPr>
          <p:cNvPr id="12" name="TextBox 11">
            <a:extLst>
              <a:ext uri="{FF2B5EF4-FFF2-40B4-BE49-F238E27FC236}">
                <a16:creationId xmlns:a16="http://schemas.microsoft.com/office/drawing/2014/main" id="{FA7118B9-AA68-44B9-87ED-4F017968FEB8}"/>
              </a:ext>
            </a:extLst>
          </p:cNvPr>
          <p:cNvSpPr txBox="1"/>
          <p:nvPr/>
        </p:nvSpPr>
        <p:spPr>
          <a:xfrm>
            <a:off x="5213043" y="4168286"/>
            <a:ext cx="1989034" cy="276999"/>
          </a:xfrm>
          <a:prstGeom prst="rect">
            <a:avLst/>
          </a:prstGeom>
          <a:noFill/>
        </p:spPr>
        <p:txBody>
          <a:bodyPr wrap="square" rtlCol="0">
            <a:spAutoFit/>
          </a:bodyPr>
          <a:lstStyle/>
          <a:p>
            <a:r>
              <a:rPr lang="en-US" altLang="zh-CN" sz="1200" b="1" dirty="0">
                <a:solidFill>
                  <a:srgbClr val="FF0000"/>
                </a:solidFill>
              </a:rPr>
              <a:t>(one model for all points)</a:t>
            </a:r>
            <a:endParaRPr lang="zh-CN" altLang="en-US" sz="1200" b="1" dirty="0">
              <a:solidFill>
                <a:srgbClr val="FF0000"/>
              </a:solidFill>
            </a:endParaRPr>
          </a:p>
        </p:txBody>
      </p:sp>
      <p:pic>
        <p:nvPicPr>
          <p:cNvPr id="13" name="Picture 12">
            <a:extLst>
              <a:ext uri="{FF2B5EF4-FFF2-40B4-BE49-F238E27FC236}">
                <a16:creationId xmlns:a16="http://schemas.microsoft.com/office/drawing/2014/main" id="{6AF42552-3669-4B53-9C85-6805FDED7341}"/>
              </a:ext>
            </a:extLst>
          </p:cNvPr>
          <p:cNvPicPr>
            <a:picLocks noChangeAspect="1"/>
          </p:cNvPicPr>
          <p:nvPr/>
        </p:nvPicPr>
        <p:blipFill>
          <a:blip r:embed="rId4"/>
          <a:stretch>
            <a:fillRect/>
          </a:stretch>
        </p:blipFill>
        <p:spPr>
          <a:xfrm>
            <a:off x="7360762" y="1694567"/>
            <a:ext cx="4223624" cy="3483202"/>
          </a:xfrm>
          <a:prstGeom prst="rect">
            <a:avLst/>
          </a:prstGeom>
        </p:spPr>
      </p:pic>
      <p:sp>
        <p:nvSpPr>
          <p:cNvPr id="15" name="TextBox 14">
            <a:extLst>
              <a:ext uri="{FF2B5EF4-FFF2-40B4-BE49-F238E27FC236}">
                <a16:creationId xmlns:a16="http://schemas.microsoft.com/office/drawing/2014/main" id="{95DEE764-8D09-4303-97C2-FF43F79FF517}"/>
              </a:ext>
            </a:extLst>
          </p:cNvPr>
          <p:cNvSpPr txBox="1"/>
          <p:nvPr/>
        </p:nvSpPr>
        <p:spPr>
          <a:xfrm>
            <a:off x="7409470" y="5194617"/>
            <a:ext cx="4382309" cy="307777"/>
          </a:xfrm>
          <a:prstGeom prst="rect">
            <a:avLst/>
          </a:prstGeom>
          <a:noFill/>
        </p:spPr>
        <p:txBody>
          <a:bodyPr wrap="square" rtlCol="0">
            <a:spAutoFit/>
          </a:bodyPr>
          <a:lstStyle/>
          <a:p>
            <a:pPr algn="ctr"/>
            <a:r>
              <a:rPr lang="en-US" altLang="zh-CN" sz="1400" b="1" dirty="0">
                <a:solidFill>
                  <a:srgbClr val="FF0000"/>
                </a:solidFill>
              </a:rPr>
              <a:t>one model for both lossy and lossless compression</a:t>
            </a:r>
            <a:endParaRPr lang="zh-CN" altLang="en-US" sz="1400" b="1" dirty="0">
              <a:solidFill>
                <a:srgbClr val="FF0000"/>
              </a:solidFill>
            </a:endParaRPr>
          </a:p>
        </p:txBody>
      </p:sp>
    </p:spTree>
    <p:extLst>
      <p:ext uri="{BB962C8B-B14F-4D97-AF65-F5344CB8AC3E}">
        <p14:creationId xmlns:p14="http://schemas.microsoft.com/office/powerpoint/2010/main" val="187671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E6ED89-7A24-4ED6-AFFC-2F5CF3D9552C}"/>
              </a:ext>
            </a:extLst>
          </p:cNvPr>
          <p:cNvGrpSpPr/>
          <p:nvPr/>
        </p:nvGrpSpPr>
        <p:grpSpPr>
          <a:xfrm>
            <a:off x="756364" y="3039899"/>
            <a:ext cx="4429125" cy="942975"/>
            <a:chOff x="756364" y="3039899"/>
            <a:chExt cx="4429125" cy="942975"/>
          </a:xfrm>
        </p:grpSpPr>
        <p:pic>
          <p:nvPicPr>
            <p:cNvPr id="6" name="Picture 5">
              <a:extLst>
                <a:ext uri="{FF2B5EF4-FFF2-40B4-BE49-F238E27FC236}">
                  <a16:creationId xmlns:a16="http://schemas.microsoft.com/office/drawing/2014/main" id="{A2A90A21-BC62-4C5A-B760-E05217F99447}"/>
                </a:ext>
              </a:extLst>
            </p:cNvPr>
            <p:cNvPicPr>
              <a:picLocks noChangeAspect="1"/>
            </p:cNvPicPr>
            <p:nvPr/>
          </p:nvPicPr>
          <p:blipFill>
            <a:blip r:embed="rId3"/>
            <a:stretch>
              <a:fillRect/>
            </a:stretch>
          </p:blipFill>
          <p:spPr>
            <a:xfrm>
              <a:off x="756364" y="3039899"/>
              <a:ext cx="4429125" cy="942975"/>
            </a:xfrm>
            <a:prstGeom prst="rect">
              <a:avLst/>
            </a:prstGeom>
          </p:spPr>
        </p:pic>
        <p:pic>
          <p:nvPicPr>
            <p:cNvPr id="5" name="Picture 4">
              <a:extLst>
                <a:ext uri="{FF2B5EF4-FFF2-40B4-BE49-F238E27FC236}">
                  <a16:creationId xmlns:a16="http://schemas.microsoft.com/office/drawing/2014/main" id="{93E70CE7-01A8-48B9-B825-0C6B769C9D5F}"/>
                </a:ext>
              </a:extLst>
            </p:cNvPr>
            <p:cNvPicPr>
              <a:picLocks noChangeAspect="1"/>
            </p:cNvPicPr>
            <p:nvPr/>
          </p:nvPicPr>
          <p:blipFill>
            <a:blip r:embed="rId4"/>
            <a:stretch>
              <a:fillRect/>
            </a:stretch>
          </p:blipFill>
          <p:spPr>
            <a:xfrm>
              <a:off x="4629121" y="3126029"/>
              <a:ext cx="215929" cy="204257"/>
            </a:xfrm>
            <a:prstGeom prst="rect">
              <a:avLst/>
            </a:prstGeom>
          </p:spPr>
        </p:pic>
        <p:pic>
          <p:nvPicPr>
            <p:cNvPr id="17" name="Picture 16">
              <a:extLst>
                <a:ext uri="{FF2B5EF4-FFF2-40B4-BE49-F238E27FC236}">
                  <a16:creationId xmlns:a16="http://schemas.microsoft.com/office/drawing/2014/main" id="{657559AD-DC49-4209-AE67-BD06C9B5DAA5}"/>
                </a:ext>
              </a:extLst>
            </p:cNvPr>
            <p:cNvPicPr>
              <a:picLocks noChangeAspect="1"/>
            </p:cNvPicPr>
            <p:nvPr/>
          </p:nvPicPr>
          <p:blipFill>
            <a:blip r:embed="rId4"/>
            <a:stretch>
              <a:fillRect/>
            </a:stretch>
          </p:blipFill>
          <p:spPr>
            <a:xfrm>
              <a:off x="2804239" y="3135339"/>
              <a:ext cx="215929" cy="204257"/>
            </a:xfrm>
            <a:prstGeom prst="rect">
              <a:avLst/>
            </a:prstGeom>
          </p:spPr>
        </p:pic>
        <p:pic>
          <p:nvPicPr>
            <p:cNvPr id="20" name="Picture 19">
              <a:extLst>
                <a:ext uri="{FF2B5EF4-FFF2-40B4-BE49-F238E27FC236}">
                  <a16:creationId xmlns:a16="http://schemas.microsoft.com/office/drawing/2014/main" id="{04938464-0051-4C97-AA52-17F5D6D4E75F}"/>
                </a:ext>
              </a:extLst>
            </p:cNvPr>
            <p:cNvPicPr>
              <a:picLocks noChangeAspect="1"/>
            </p:cNvPicPr>
            <p:nvPr/>
          </p:nvPicPr>
          <p:blipFill>
            <a:blip r:embed="rId4"/>
            <a:stretch>
              <a:fillRect/>
            </a:stretch>
          </p:blipFill>
          <p:spPr>
            <a:xfrm>
              <a:off x="3508299" y="3680241"/>
              <a:ext cx="187908" cy="177751"/>
            </a:xfrm>
            <a:prstGeom prst="rect">
              <a:avLst/>
            </a:prstGeom>
          </p:spPr>
        </p:pic>
      </p:grpSp>
      <p:sp>
        <p:nvSpPr>
          <p:cNvPr id="7" name="TextBox 6">
            <a:extLst>
              <a:ext uri="{FF2B5EF4-FFF2-40B4-BE49-F238E27FC236}">
                <a16:creationId xmlns:a16="http://schemas.microsoft.com/office/drawing/2014/main" id="{2EBDD25B-922E-46E0-948A-C454EF8350A4}"/>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3" name="内容占位符 2">
            <a:extLst>
              <a:ext uri="{FF2B5EF4-FFF2-40B4-BE49-F238E27FC236}">
                <a16:creationId xmlns:a16="http://schemas.microsoft.com/office/drawing/2014/main" id="{6543C38D-609A-4456-BA63-BEB9A064DD81}"/>
              </a:ext>
            </a:extLst>
          </p:cNvPr>
          <p:cNvSpPr>
            <a:spLocks noGrp="1"/>
          </p:cNvSpPr>
          <p:nvPr>
            <p:ph idx="1"/>
          </p:nvPr>
        </p:nvSpPr>
        <p:spPr>
          <a:xfrm>
            <a:off x="190830" y="968013"/>
            <a:ext cx="12001170" cy="4351338"/>
          </a:xfrm>
        </p:spPr>
        <p:txBody>
          <a:bodyPr>
            <a:normAutofit/>
          </a:bodyPr>
          <a:lstStyle/>
          <a:p>
            <a:r>
              <a:rPr kumimoji="1" lang="en-US" altLang="zh-CN" sz="2400" dirty="0"/>
              <a:t>Generative image compression: GAN-based methods </a:t>
            </a:r>
            <a:r>
              <a:rPr kumimoji="1" lang="en-US" altLang="zh-CN" sz="2400" baseline="30000" dirty="0"/>
              <a:t>[13]</a:t>
            </a:r>
            <a:endParaRPr kumimoji="1" lang="en-US" altLang="zh-CN" sz="2400" dirty="0"/>
          </a:p>
          <a:p>
            <a:endParaRPr kumimoji="1" lang="en-US" altLang="zh-CN" sz="900" dirty="0"/>
          </a:p>
        </p:txBody>
      </p:sp>
      <p:sp>
        <p:nvSpPr>
          <p:cNvPr id="34" name="TextBox 33">
            <a:extLst>
              <a:ext uri="{FF2B5EF4-FFF2-40B4-BE49-F238E27FC236}">
                <a16:creationId xmlns:a16="http://schemas.microsoft.com/office/drawing/2014/main" id="{347E18AD-2040-40BB-9982-BB7336E07256}"/>
              </a:ext>
            </a:extLst>
          </p:cNvPr>
          <p:cNvSpPr txBox="1"/>
          <p:nvPr/>
        </p:nvSpPr>
        <p:spPr>
          <a:xfrm>
            <a:off x="0" y="6519446"/>
            <a:ext cx="11807826" cy="338554"/>
          </a:xfrm>
          <a:prstGeom prst="rect">
            <a:avLst/>
          </a:prstGeom>
          <a:noFill/>
        </p:spPr>
        <p:txBody>
          <a:bodyPr wrap="square">
            <a:spAutoFit/>
          </a:bodyPr>
          <a:lstStyle/>
          <a:p>
            <a:r>
              <a:rPr lang="en-US" altLang="zh-CN" sz="1600" b="0" i="0" dirty="0">
                <a:solidFill>
                  <a:srgbClr val="222222"/>
                </a:solidFill>
                <a:effectLst/>
              </a:rPr>
              <a:t>[13] </a:t>
            </a:r>
            <a:r>
              <a:rPr lang="en-US" altLang="zh-CN" sz="1600" dirty="0" err="1">
                <a:solidFill>
                  <a:srgbClr val="222222"/>
                </a:solidFill>
              </a:rPr>
              <a:t>Agustsson</a:t>
            </a:r>
            <a:r>
              <a:rPr lang="en-US" altLang="zh-CN" sz="1600" dirty="0">
                <a:solidFill>
                  <a:srgbClr val="222222"/>
                </a:solidFill>
              </a:rPr>
              <a:t>, </a:t>
            </a:r>
            <a:r>
              <a:rPr lang="en-US" altLang="zh-CN" sz="1600" dirty="0" err="1">
                <a:solidFill>
                  <a:srgbClr val="222222"/>
                </a:solidFill>
              </a:rPr>
              <a:t>Eirikur</a:t>
            </a:r>
            <a:r>
              <a:rPr lang="en-US" altLang="zh-CN" sz="1600" dirty="0">
                <a:solidFill>
                  <a:srgbClr val="222222"/>
                </a:solidFill>
              </a:rPr>
              <a:t>, et al., "Generative adversarial networks for extreme learned image compression</a:t>
            </a:r>
            <a:r>
              <a:rPr lang="en-US" altLang="zh-CN" sz="1600" b="0" i="0" dirty="0">
                <a:solidFill>
                  <a:srgbClr val="222222"/>
                </a:solidFill>
                <a:effectLst/>
              </a:rPr>
              <a:t>." in ICCV. 2019.</a:t>
            </a:r>
          </a:p>
        </p:txBody>
      </p:sp>
      <p:pic>
        <p:nvPicPr>
          <p:cNvPr id="2" name="Picture 1">
            <a:extLst>
              <a:ext uri="{FF2B5EF4-FFF2-40B4-BE49-F238E27FC236}">
                <a16:creationId xmlns:a16="http://schemas.microsoft.com/office/drawing/2014/main" id="{DDD56B04-C5BF-4897-A28D-B176A22F5162}"/>
              </a:ext>
            </a:extLst>
          </p:cNvPr>
          <p:cNvPicPr>
            <a:picLocks noChangeAspect="1"/>
          </p:cNvPicPr>
          <p:nvPr/>
        </p:nvPicPr>
        <p:blipFill>
          <a:blip r:embed="rId5"/>
          <a:stretch>
            <a:fillRect/>
          </a:stretch>
        </p:blipFill>
        <p:spPr>
          <a:xfrm>
            <a:off x="810154" y="1372386"/>
            <a:ext cx="5091000" cy="1100299"/>
          </a:xfrm>
          <a:prstGeom prst="rect">
            <a:avLst/>
          </a:prstGeom>
        </p:spPr>
      </p:pic>
      <p:sp>
        <p:nvSpPr>
          <p:cNvPr id="4" name="TextBox 3">
            <a:extLst>
              <a:ext uri="{FF2B5EF4-FFF2-40B4-BE49-F238E27FC236}">
                <a16:creationId xmlns:a16="http://schemas.microsoft.com/office/drawing/2014/main" id="{4C8FFE8C-4358-454C-B97A-6D2E13253533}"/>
              </a:ext>
            </a:extLst>
          </p:cNvPr>
          <p:cNvSpPr txBox="1"/>
          <p:nvPr/>
        </p:nvSpPr>
        <p:spPr>
          <a:xfrm>
            <a:off x="1627736" y="2288019"/>
            <a:ext cx="1032734" cy="369332"/>
          </a:xfrm>
          <a:prstGeom prst="rect">
            <a:avLst/>
          </a:prstGeom>
          <a:noFill/>
        </p:spPr>
        <p:txBody>
          <a:bodyPr wrap="square" rtlCol="0">
            <a:spAutoFit/>
          </a:bodyPr>
          <a:lstStyle/>
          <a:p>
            <a:r>
              <a:rPr lang="en-US" altLang="zh-CN" b="1" dirty="0">
                <a:solidFill>
                  <a:srgbClr val="0070C0"/>
                </a:solidFill>
              </a:rPr>
              <a:t>Encoder</a:t>
            </a:r>
            <a:endParaRPr lang="zh-CN" altLang="en-US" b="1" dirty="0">
              <a:solidFill>
                <a:srgbClr val="0070C0"/>
              </a:solidFill>
            </a:endParaRPr>
          </a:p>
        </p:txBody>
      </p:sp>
      <p:sp>
        <p:nvSpPr>
          <p:cNvPr id="16" name="TextBox 15">
            <a:extLst>
              <a:ext uri="{FF2B5EF4-FFF2-40B4-BE49-F238E27FC236}">
                <a16:creationId xmlns:a16="http://schemas.microsoft.com/office/drawing/2014/main" id="{3D3A7D93-87DF-4BCB-B3C5-4B0800C2111F}"/>
              </a:ext>
            </a:extLst>
          </p:cNvPr>
          <p:cNvSpPr txBox="1"/>
          <p:nvPr/>
        </p:nvSpPr>
        <p:spPr>
          <a:xfrm>
            <a:off x="3273657" y="2288019"/>
            <a:ext cx="1355464" cy="646331"/>
          </a:xfrm>
          <a:prstGeom prst="rect">
            <a:avLst/>
          </a:prstGeom>
          <a:noFill/>
        </p:spPr>
        <p:txBody>
          <a:bodyPr wrap="square" rtlCol="0">
            <a:spAutoFit/>
          </a:bodyPr>
          <a:lstStyle/>
          <a:p>
            <a:pPr algn="ctr"/>
            <a:r>
              <a:rPr lang="en-US" altLang="zh-CN" b="1" dirty="0">
                <a:solidFill>
                  <a:srgbClr val="0070C0"/>
                </a:solidFill>
              </a:rPr>
              <a:t>Decoder</a:t>
            </a:r>
          </a:p>
          <a:p>
            <a:pPr algn="ctr"/>
            <a:r>
              <a:rPr lang="en-US" altLang="zh-CN" b="1" dirty="0">
                <a:solidFill>
                  <a:srgbClr val="0070C0"/>
                </a:solidFill>
              </a:rPr>
              <a:t>(Generator)</a:t>
            </a:r>
            <a:endParaRPr lang="zh-CN" altLang="en-US" b="1" dirty="0">
              <a:solidFill>
                <a:srgbClr val="0070C0"/>
              </a:solidFill>
            </a:endParaRPr>
          </a:p>
        </p:txBody>
      </p:sp>
      <p:sp>
        <p:nvSpPr>
          <p:cNvPr id="18" name="TextBox 17">
            <a:extLst>
              <a:ext uri="{FF2B5EF4-FFF2-40B4-BE49-F238E27FC236}">
                <a16:creationId xmlns:a16="http://schemas.microsoft.com/office/drawing/2014/main" id="{1B9BDC2F-2808-42E5-B4A8-3779AE691DF5}"/>
              </a:ext>
            </a:extLst>
          </p:cNvPr>
          <p:cNvSpPr txBox="1"/>
          <p:nvPr/>
        </p:nvSpPr>
        <p:spPr>
          <a:xfrm>
            <a:off x="5204714" y="2288019"/>
            <a:ext cx="1908486" cy="369332"/>
          </a:xfrm>
          <a:prstGeom prst="rect">
            <a:avLst/>
          </a:prstGeom>
          <a:noFill/>
        </p:spPr>
        <p:txBody>
          <a:bodyPr wrap="square" rtlCol="0">
            <a:spAutoFit/>
          </a:bodyPr>
          <a:lstStyle/>
          <a:p>
            <a:r>
              <a:rPr lang="en-US" altLang="zh-CN" b="1" dirty="0">
                <a:solidFill>
                  <a:srgbClr val="0070C0"/>
                </a:solidFill>
              </a:rPr>
              <a:t>Discriminator</a:t>
            </a:r>
            <a:endParaRPr lang="zh-CN" altLang="en-US" b="1" dirty="0">
              <a:solidFill>
                <a:srgbClr val="0070C0"/>
              </a:solidFill>
            </a:endParaRPr>
          </a:p>
        </p:txBody>
      </p:sp>
      <p:cxnSp>
        <p:nvCxnSpPr>
          <p:cNvPr id="19" name="Straight Connector 18">
            <a:extLst>
              <a:ext uri="{FF2B5EF4-FFF2-40B4-BE49-F238E27FC236}">
                <a16:creationId xmlns:a16="http://schemas.microsoft.com/office/drawing/2014/main" id="{2B4C31D0-ACF8-4C50-AF99-8ACAE2F42C5A}"/>
              </a:ext>
            </a:extLst>
          </p:cNvPr>
          <p:cNvCxnSpPr>
            <a:cxnSpLocks/>
            <a:endCxn id="6" idx="3"/>
          </p:cNvCxnSpPr>
          <p:nvPr/>
        </p:nvCxnSpPr>
        <p:spPr>
          <a:xfrm>
            <a:off x="5185489" y="3511387"/>
            <a:ext cx="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325F1E8-3A77-4834-9C71-F6FD9D1FFACF}"/>
              </a:ext>
            </a:extLst>
          </p:cNvPr>
          <p:cNvCxnSpPr>
            <a:cxnSpLocks/>
          </p:cNvCxnSpPr>
          <p:nvPr/>
        </p:nvCxnSpPr>
        <p:spPr>
          <a:xfrm>
            <a:off x="1902537" y="3475443"/>
            <a:ext cx="328295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55C73DF-0411-43D4-9A92-040500E18CEA}"/>
              </a:ext>
            </a:extLst>
          </p:cNvPr>
          <p:cNvSpPr txBox="1"/>
          <p:nvPr/>
        </p:nvSpPr>
        <p:spPr>
          <a:xfrm>
            <a:off x="5185489" y="3066779"/>
            <a:ext cx="1908486" cy="369332"/>
          </a:xfrm>
          <a:prstGeom prst="rect">
            <a:avLst/>
          </a:prstGeom>
          <a:noFill/>
        </p:spPr>
        <p:txBody>
          <a:bodyPr wrap="square" rtlCol="0">
            <a:spAutoFit/>
          </a:bodyPr>
          <a:lstStyle/>
          <a:p>
            <a:r>
              <a:rPr lang="en-US" altLang="zh-CN" b="1" dirty="0">
                <a:solidFill>
                  <a:srgbClr val="0070C0"/>
                </a:solidFill>
              </a:rPr>
              <a:t>GAN loss</a:t>
            </a:r>
            <a:endParaRPr lang="zh-CN" altLang="en-US" b="1" dirty="0">
              <a:solidFill>
                <a:srgbClr val="0070C0"/>
              </a:solidFill>
            </a:endParaRPr>
          </a:p>
        </p:txBody>
      </p:sp>
      <p:sp>
        <p:nvSpPr>
          <p:cNvPr id="28" name="TextBox 27">
            <a:extLst>
              <a:ext uri="{FF2B5EF4-FFF2-40B4-BE49-F238E27FC236}">
                <a16:creationId xmlns:a16="http://schemas.microsoft.com/office/drawing/2014/main" id="{3C0CA79E-7A90-4891-9753-E2717BD01152}"/>
              </a:ext>
            </a:extLst>
          </p:cNvPr>
          <p:cNvSpPr txBox="1"/>
          <p:nvPr/>
        </p:nvSpPr>
        <p:spPr>
          <a:xfrm>
            <a:off x="5185489" y="3571759"/>
            <a:ext cx="1908486" cy="369332"/>
          </a:xfrm>
          <a:prstGeom prst="rect">
            <a:avLst/>
          </a:prstGeom>
          <a:noFill/>
        </p:spPr>
        <p:txBody>
          <a:bodyPr wrap="square" rtlCol="0">
            <a:spAutoFit/>
          </a:bodyPr>
          <a:lstStyle/>
          <a:p>
            <a:r>
              <a:rPr lang="en-US" altLang="zh-CN" b="1" dirty="0">
                <a:solidFill>
                  <a:srgbClr val="0070C0"/>
                </a:solidFill>
              </a:rPr>
              <a:t>RD loss</a:t>
            </a:r>
            <a:endParaRPr lang="zh-CN" altLang="en-US" b="1" dirty="0">
              <a:solidFill>
                <a:srgbClr val="0070C0"/>
              </a:solidFill>
            </a:endParaRPr>
          </a:p>
        </p:txBody>
      </p:sp>
      <p:pic>
        <p:nvPicPr>
          <p:cNvPr id="13" name="Picture 12">
            <a:extLst>
              <a:ext uri="{FF2B5EF4-FFF2-40B4-BE49-F238E27FC236}">
                <a16:creationId xmlns:a16="http://schemas.microsoft.com/office/drawing/2014/main" id="{F3B8ACE0-01E4-427C-A09A-7F9806004B59}"/>
              </a:ext>
            </a:extLst>
          </p:cNvPr>
          <p:cNvPicPr>
            <a:picLocks noChangeAspect="1"/>
          </p:cNvPicPr>
          <p:nvPr/>
        </p:nvPicPr>
        <p:blipFill>
          <a:blip r:embed="rId6"/>
          <a:stretch>
            <a:fillRect/>
          </a:stretch>
        </p:blipFill>
        <p:spPr>
          <a:xfrm>
            <a:off x="817876" y="4209152"/>
            <a:ext cx="5714641" cy="2378865"/>
          </a:xfrm>
          <a:prstGeom prst="rect">
            <a:avLst/>
          </a:prstGeom>
        </p:spPr>
      </p:pic>
      <p:pic>
        <p:nvPicPr>
          <p:cNvPr id="14" name="Picture 13">
            <a:extLst>
              <a:ext uri="{FF2B5EF4-FFF2-40B4-BE49-F238E27FC236}">
                <a16:creationId xmlns:a16="http://schemas.microsoft.com/office/drawing/2014/main" id="{C67E3013-893D-42C4-8502-C840779BEEAD}"/>
              </a:ext>
            </a:extLst>
          </p:cNvPr>
          <p:cNvPicPr>
            <a:picLocks noChangeAspect="1"/>
          </p:cNvPicPr>
          <p:nvPr/>
        </p:nvPicPr>
        <p:blipFill>
          <a:blip r:embed="rId7"/>
          <a:stretch>
            <a:fillRect/>
          </a:stretch>
        </p:blipFill>
        <p:spPr>
          <a:xfrm>
            <a:off x="7010371" y="1654268"/>
            <a:ext cx="4095750" cy="4410075"/>
          </a:xfrm>
          <a:prstGeom prst="rect">
            <a:avLst/>
          </a:prstGeom>
        </p:spPr>
      </p:pic>
    </p:spTree>
    <p:extLst>
      <p:ext uri="{BB962C8B-B14F-4D97-AF65-F5344CB8AC3E}">
        <p14:creationId xmlns:p14="http://schemas.microsoft.com/office/powerpoint/2010/main" val="348732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4" grpId="0"/>
      <p:bldP spid="4" grpId="0"/>
      <p:bldP spid="16" grpId="0"/>
      <p:bldP spid="18" grpId="0"/>
      <p:bldP spid="27" grpId="0"/>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9A8BA-F9E0-460A-BEC4-E141A0B507BB}"/>
              </a:ext>
            </a:extLst>
          </p:cNvPr>
          <p:cNvPicPr>
            <a:picLocks noChangeAspect="1"/>
          </p:cNvPicPr>
          <p:nvPr/>
        </p:nvPicPr>
        <p:blipFill>
          <a:blip r:embed="rId3"/>
          <a:stretch>
            <a:fillRect/>
          </a:stretch>
        </p:blipFill>
        <p:spPr>
          <a:xfrm>
            <a:off x="425005" y="1311147"/>
            <a:ext cx="4811949" cy="1686028"/>
          </a:xfrm>
          <a:prstGeom prst="rect">
            <a:avLst/>
          </a:prstGeom>
        </p:spPr>
      </p:pic>
      <p:sp>
        <p:nvSpPr>
          <p:cNvPr id="7" name="TextBox 6">
            <a:extLst>
              <a:ext uri="{FF2B5EF4-FFF2-40B4-BE49-F238E27FC236}">
                <a16:creationId xmlns:a16="http://schemas.microsoft.com/office/drawing/2014/main" id="{2EBDD25B-922E-46E0-948A-C454EF8350A4}"/>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3" name="内容占位符 2">
            <a:extLst>
              <a:ext uri="{FF2B5EF4-FFF2-40B4-BE49-F238E27FC236}">
                <a16:creationId xmlns:a16="http://schemas.microsoft.com/office/drawing/2014/main" id="{6543C38D-609A-4456-BA63-BEB9A064DD81}"/>
              </a:ext>
            </a:extLst>
          </p:cNvPr>
          <p:cNvSpPr>
            <a:spLocks noGrp="1"/>
          </p:cNvSpPr>
          <p:nvPr>
            <p:ph idx="1"/>
          </p:nvPr>
        </p:nvSpPr>
        <p:spPr>
          <a:xfrm>
            <a:off x="190830" y="968013"/>
            <a:ext cx="12001170" cy="4351338"/>
          </a:xfrm>
        </p:spPr>
        <p:txBody>
          <a:bodyPr>
            <a:normAutofit/>
          </a:bodyPr>
          <a:lstStyle/>
          <a:p>
            <a:r>
              <a:rPr kumimoji="1" lang="en-US" altLang="zh-CN" sz="2400" dirty="0"/>
              <a:t>Generative image compression: GAN-based methods </a:t>
            </a:r>
            <a:r>
              <a:rPr kumimoji="1" lang="en-US" altLang="zh-CN" sz="2400" baseline="30000" dirty="0"/>
              <a:t>[13]</a:t>
            </a:r>
            <a:endParaRPr kumimoji="1" lang="en-US" altLang="zh-CN" sz="2400" dirty="0"/>
          </a:p>
          <a:p>
            <a:endParaRPr kumimoji="1" lang="en-US" altLang="zh-CN" sz="900" dirty="0"/>
          </a:p>
        </p:txBody>
      </p:sp>
      <p:pic>
        <p:nvPicPr>
          <p:cNvPr id="8" name="Picture 7">
            <a:extLst>
              <a:ext uri="{FF2B5EF4-FFF2-40B4-BE49-F238E27FC236}">
                <a16:creationId xmlns:a16="http://schemas.microsoft.com/office/drawing/2014/main" id="{AAED61C2-9CCB-4F04-8FD3-0817A1626999}"/>
              </a:ext>
            </a:extLst>
          </p:cNvPr>
          <p:cNvPicPr>
            <a:picLocks noChangeAspect="1"/>
          </p:cNvPicPr>
          <p:nvPr/>
        </p:nvPicPr>
        <p:blipFill>
          <a:blip r:embed="rId4"/>
          <a:stretch>
            <a:fillRect/>
          </a:stretch>
        </p:blipFill>
        <p:spPr>
          <a:xfrm>
            <a:off x="1059770" y="2922198"/>
            <a:ext cx="9688286" cy="3704728"/>
          </a:xfrm>
          <a:prstGeom prst="rect">
            <a:avLst/>
          </a:prstGeom>
        </p:spPr>
      </p:pic>
      <p:pic>
        <p:nvPicPr>
          <p:cNvPr id="9" name="Picture 8">
            <a:extLst>
              <a:ext uri="{FF2B5EF4-FFF2-40B4-BE49-F238E27FC236}">
                <a16:creationId xmlns:a16="http://schemas.microsoft.com/office/drawing/2014/main" id="{E2A14562-C8D7-44AD-AA74-29F7069D75D9}"/>
              </a:ext>
            </a:extLst>
          </p:cNvPr>
          <p:cNvPicPr>
            <a:picLocks noChangeAspect="1"/>
          </p:cNvPicPr>
          <p:nvPr/>
        </p:nvPicPr>
        <p:blipFill>
          <a:blip r:embed="rId5"/>
          <a:stretch>
            <a:fillRect/>
          </a:stretch>
        </p:blipFill>
        <p:spPr>
          <a:xfrm>
            <a:off x="7168713" y="1657171"/>
            <a:ext cx="4811949" cy="430159"/>
          </a:xfrm>
          <a:prstGeom prst="rect">
            <a:avLst/>
          </a:prstGeom>
        </p:spPr>
      </p:pic>
      <p:sp>
        <p:nvSpPr>
          <p:cNvPr id="20" name="TextBox 19">
            <a:extLst>
              <a:ext uri="{FF2B5EF4-FFF2-40B4-BE49-F238E27FC236}">
                <a16:creationId xmlns:a16="http://schemas.microsoft.com/office/drawing/2014/main" id="{9B7A9F59-3258-44F4-A1E6-769E81C5E22B}"/>
              </a:ext>
            </a:extLst>
          </p:cNvPr>
          <p:cNvSpPr txBox="1"/>
          <p:nvPr/>
        </p:nvSpPr>
        <p:spPr>
          <a:xfrm>
            <a:off x="5189036" y="1657171"/>
            <a:ext cx="2282283" cy="369332"/>
          </a:xfrm>
          <a:prstGeom prst="rect">
            <a:avLst/>
          </a:prstGeom>
          <a:noFill/>
        </p:spPr>
        <p:txBody>
          <a:bodyPr wrap="square">
            <a:spAutoFit/>
          </a:bodyPr>
          <a:lstStyle/>
          <a:p>
            <a:r>
              <a:rPr lang="en-US" altLang="zh-CN" b="1" dirty="0">
                <a:solidFill>
                  <a:srgbClr val="0070C0"/>
                </a:solidFill>
              </a:rPr>
              <a:t>Conditional GAN:</a:t>
            </a:r>
            <a:endParaRPr lang="zh-CN" altLang="en-US" b="1" dirty="0">
              <a:solidFill>
                <a:srgbClr val="0070C0"/>
              </a:solidFill>
            </a:endParaRPr>
          </a:p>
        </p:txBody>
      </p:sp>
      <p:sp>
        <p:nvSpPr>
          <p:cNvPr id="22" name="TextBox 21">
            <a:extLst>
              <a:ext uri="{FF2B5EF4-FFF2-40B4-BE49-F238E27FC236}">
                <a16:creationId xmlns:a16="http://schemas.microsoft.com/office/drawing/2014/main" id="{B9BF8F5E-3269-4C3D-AF32-3A98DC2AB6A2}"/>
              </a:ext>
            </a:extLst>
          </p:cNvPr>
          <p:cNvSpPr txBox="1"/>
          <p:nvPr/>
        </p:nvSpPr>
        <p:spPr>
          <a:xfrm>
            <a:off x="5189036" y="2115137"/>
            <a:ext cx="6110868" cy="369332"/>
          </a:xfrm>
          <a:prstGeom prst="rect">
            <a:avLst/>
          </a:prstGeom>
          <a:noFill/>
        </p:spPr>
        <p:txBody>
          <a:bodyPr wrap="square">
            <a:spAutoFit/>
          </a:bodyPr>
          <a:lstStyle/>
          <a:p>
            <a:r>
              <a:rPr lang="en-US" altLang="zh-CN" b="1" dirty="0">
                <a:solidFill>
                  <a:srgbClr val="0070C0"/>
                </a:solidFill>
              </a:rPr>
              <a:t>Selective</a:t>
            </a:r>
            <a:r>
              <a:rPr lang="en-US" altLang="zh-CN" dirty="0"/>
              <a:t> </a:t>
            </a:r>
            <a:r>
              <a:rPr lang="en-US" altLang="zh-CN" b="1" dirty="0">
                <a:solidFill>
                  <a:srgbClr val="0070C0"/>
                </a:solidFill>
              </a:rPr>
              <a:t>generative compression (SC): </a:t>
            </a:r>
            <a:endParaRPr lang="zh-CN" altLang="en-US" b="1" dirty="0">
              <a:solidFill>
                <a:srgbClr val="0070C0"/>
              </a:solidFill>
            </a:endParaRPr>
          </a:p>
        </p:txBody>
      </p:sp>
      <p:pic>
        <p:nvPicPr>
          <p:cNvPr id="12" name="Picture 11">
            <a:extLst>
              <a:ext uri="{FF2B5EF4-FFF2-40B4-BE49-F238E27FC236}">
                <a16:creationId xmlns:a16="http://schemas.microsoft.com/office/drawing/2014/main" id="{DCE3BB2D-1A91-497A-A487-F6FF9C2F9C40}"/>
              </a:ext>
            </a:extLst>
          </p:cNvPr>
          <p:cNvPicPr>
            <a:picLocks noChangeAspect="1"/>
          </p:cNvPicPr>
          <p:nvPr/>
        </p:nvPicPr>
        <p:blipFill>
          <a:blip r:embed="rId6"/>
          <a:stretch>
            <a:fillRect/>
          </a:stretch>
        </p:blipFill>
        <p:spPr>
          <a:xfrm>
            <a:off x="9392876" y="2150870"/>
            <a:ext cx="1927611" cy="310648"/>
          </a:xfrm>
          <a:prstGeom prst="rect">
            <a:avLst/>
          </a:prstGeom>
        </p:spPr>
      </p:pic>
      <p:sp>
        <p:nvSpPr>
          <p:cNvPr id="34" name="TextBox 33">
            <a:extLst>
              <a:ext uri="{FF2B5EF4-FFF2-40B4-BE49-F238E27FC236}">
                <a16:creationId xmlns:a16="http://schemas.microsoft.com/office/drawing/2014/main" id="{347E18AD-2040-40BB-9982-BB7336E07256}"/>
              </a:ext>
            </a:extLst>
          </p:cNvPr>
          <p:cNvSpPr txBox="1"/>
          <p:nvPr/>
        </p:nvSpPr>
        <p:spPr>
          <a:xfrm>
            <a:off x="0" y="6519446"/>
            <a:ext cx="11807826" cy="338554"/>
          </a:xfrm>
          <a:prstGeom prst="rect">
            <a:avLst/>
          </a:prstGeom>
          <a:noFill/>
        </p:spPr>
        <p:txBody>
          <a:bodyPr wrap="square">
            <a:spAutoFit/>
          </a:bodyPr>
          <a:lstStyle/>
          <a:p>
            <a:r>
              <a:rPr lang="en-US" altLang="zh-CN" sz="1600" b="0" i="0" dirty="0">
                <a:solidFill>
                  <a:srgbClr val="222222"/>
                </a:solidFill>
                <a:effectLst/>
              </a:rPr>
              <a:t>[13] </a:t>
            </a:r>
            <a:r>
              <a:rPr lang="en-US" altLang="zh-CN" sz="1600" dirty="0" err="1">
                <a:solidFill>
                  <a:srgbClr val="222222"/>
                </a:solidFill>
              </a:rPr>
              <a:t>Agustsson</a:t>
            </a:r>
            <a:r>
              <a:rPr lang="en-US" altLang="zh-CN" sz="1600" dirty="0">
                <a:solidFill>
                  <a:srgbClr val="222222"/>
                </a:solidFill>
              </a:rPr>
              <a:t>, </a:t>
            </a:r>
            <a:r>
              <a:rPr lang="en-US" altLang="zh-CN" sz="1600" dirty="0" err="1">
                <a:solidFill>
                  <a:srgbClr val="222222"/>
                </a:solidFill>
              </a:rPr>
              <a:t>Eirikur</a:t>
            </a:r>
            <a:r>
              <a:rPr lang="en-US" altLang="zh-CN" sz="1600" dirty="0">
                <a:solidFill>
                  <a:srgbClr val="222222"/>
                </a:solidFill>
              </a:rPr>
              <a:t>, et al. "Generative adversarial networks for extreme learned image compression</a:t>
            </a:r>
            <a:r>
              <a:rPr lang="en-US" altLang="zh-CN" sz="1600" b="0" i="0" dirty="0">
                <a:solidFill>
                  <a:srgbClr val="222222"/>
                </a:solidFill>
                <a:effectLst/>
              </a:rPr>
              <a:t>." in ICCV. 2019.</a:t>
            </a:r>
          </a:p>
        </p:txBody>
      </p:sp>
    </p:spTree>
    <p:extLst>
      <p:ext uri="{BB962C8B-B14F-4D97-AF65-F5344CB8AC3E}">
        <p14:creationId xmlns:p14="http://schemas.microsoft.com/office/powerpoint/2010/main" val="113936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BDD25B-922E-46E0-948A-C454EF8350A4}"/>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3" name="内容占位符 2">
            <a:extLst>
              <a:ext uri="{FF2B5EF4-FFF2-40B4-BE49-F238E27FC236}">
                <a16:creationId xmlns:a16="http://schemas.microsoft.com/office/drawing/2014/main" id="{6543C38D-609A-4456-BA63-BEB9A064DD81}"/>
              </a:ext>
            </a:extLst>
          </p:cNvPr>
          <p:cNvSpPr>
            <a:spLocks noGrp="1"/>
          </p:cNvSpPr>
          <p:nvPr>
            <p:ph idx="1"/>
          </p:nvPr>
        </p:nvSpPr>
        <p:spPr>
          <a:xfrm>
            <a:off x="190830" y="968013"/>
            <a:ext cx="12001170" cy="4351338"/>
          </a:xfrm>
        </p:spPr>
        <p:txBody>
          <a:bodyPr>
            <a:normAutofit/>
          </a:bodyPr>
          <a:lstStyle/>
          <a:p>
            <a:r>
              <a:rPr kumimoji="1" lang="en-US" altLang="zh-CN" sz="2400" dirty="0"/>
              <a:t>Generative image compression: GAN-based methods </a:t>
            </a:r>
            <a:r>
              <a:rPr kumimoji="1" lang="en-US" altLang="zh-CN" sz="2400" baseline="30000" dirty="0"/>
              <a:t>[14]</a:t>
            </a:r>
            <a:endParaRPr kumimoji="1" lang="en-US" altLang="zh-CN" sz="2400" dirty="0"/>
          </a:p>
          <a:p>
            <a:endParaRPr kumimoji="1" lang="en-US" altLang="zh-CN" sz="900" dirty="0"/>
          </a:p>
        </p:txBody>
      </p:sp>
      <p:sp>
        <p:nvSpPr>
          <p:cNvPr id="34" name="TextBox 33">
            <a:extLst>
              <a:ext uri="{FF2B5EF4-FFF2-40B4-BE49-F238E27FC236}">
                <a16:creationId xmlns:a16="http://schemas.microsoft.com/office/drawing/2014/main" id="{347E18AD-2040-40BB-9982-BB7336E07256}"/>
              </a:ext>
            </a:extLst>
          </p:cNvPr>
          <p:cNvSpPr txBox="1"/>
          <p:nvPr/>
        </p:nvSpPr>
        <p:spPr>
          <a:xfrm>
            <a:off x="0" y="6519446"/>
            <a:ext cx="11807826" cy="338554"/>
          </a:xfrm>
          <a:prstGeom prst="rect">
            <a:avLst/>
          </a:prstGeom>
          <a:noFill/>
        </p:spPr>
        <p:txBody>
          <a:bodyPr wrap="square">
            <a:spAutoFit/>
          </a:bodyPr>
          <a:lstStyle/>
          <a:p>
            <a:r>
              <a:rPr lang="en-US" altLang="zh-CN" sz="1600" b="0" i="0" dirty="0">
                <a:solidFill>
                  <a:srgbClr val="222222"/>
                </a:solidFill>
                <a:effectLst/>
              </a:rPr>
              <a:t>[14] M</a:t>
            </a:r>
            <a:r>
              <a:rPr lang="en-US" altLang="zh-CN" sz="1600" dirty="0">
                <a:solidFill>
                  <a:srgbClr val="222222"/>
                </a:solidFill>
              </a:rPr>
              <a:t>entzer, Fabian, et al. "High-Fidelity Generative Image Compression</a:t>
            </a:r>
            <a:r>
              <a:rPr lang="en-US" altLang="zh-CN" sz="1600" b="0" i="0" dirty="0">
                <a:solidFill>
                  <a:srgbClr val="222222"/>
                </a:solidFill>
                <a:effectLst/>
              </a:rPr>
              <a:t>." in </a:t>
            </a:r>
            <a:r>
              <a:rPr lang="en-US" altLang="zh-CN" sz="1600" b="0" i="0" dirty="0" err="1">
                <a:solidFill>
                  <a:srgbClr val="222222"/>
                </a:solidFill>
                <a:effectLst/>
              </a:rPr>
              <a:t>NeurIPS</a:t>
            </a:r>
            <a:r>
              <a:rPr lang="en-US" altLang="zh-CN" sz="1600" b="0" i="0" dirty="0">
                <a:solidFill>
                  <a:srgbClr val="222222"/>
                </a:solidFill>
                <a:effectLst/>
              </a:rPr>
              <a:t>. 2020.</a:t>
            </a:r>
          </a:p>
        </p:txBody>
      </p:sp>
      <p:pic>
        <p:nvPicPr>
          <p:cNvPr id="2" name="Picture 1">
            <a:extLst>
              <a:ext uri="{FF2B5EF4-FFF2-40B4-BE49-F238E27FC236}">
                <a16:creationId xmlns:a16="http://schemas.microsoft.com/office/drawing/2014/main" id="{B294259E-B2EE-4DDF-BFCE-B7E69767EB5A}"/>
              </a:ext>
            </a:extLst>
          </p:cNvPr>
          <p:cNvPicPr>
            <a:picLocks noChangeAspect="1"/>
          </p:cNvPicPr>
          <p:nvPr/>
        </p:nvPicPr>
        <p:blipFill>
          <a:blip r:embed="rId3"/>
          <a:stretch>
            <a:fillRect/>
          </a:stretch>
        </p:blipFill>
        <p:spPr>
          <a:xfrm>
            <a:off x="533401" y="2252386"/>
            <a:ext cx="10837408" cy="2033686"/>
          </a:xfrm>
          <a:prstGeom prst="rect">
            <a:avLst/>
          </a:prstGeom>
        </p:spPr>
      </p:pic>
      <p:pic>
        <p:nvPicPr>
          <p:cNvPr id="4" name="Picture 3">
            <a:extLst>
              <a:ext uri="{FF2B5EF4-FFF2-40B4-BE49-F238E27FC236}">
                <a16:creationId xmlns:a16="http://schemas.microsoft.com/office/drawing/2014/main" id="{AC61623A-D19F-4E19-823F-5002FD1183B8}"/>
              </a:ext>
            </a:extLst>
          </p:cNvPr>
          <p:cNvPicPr>
            <a:picLocks noChangeAspect="1"/>
          </p:cNvPicPr>
          <p:nvPr/>
        </p:nvPicPr>
        <p:blipFill>
          <a:blip r:embed="rId4"/>
          <a:stretch>
            <a:fillRect/>
          </a:stretch>
        </p:blipFill>
        <p:spPr>
          <a:xfrm>
            <a:off x="3586503" y="1566464"/>
            <a:ext cx="5018994" cy="306689"/>
          </a:xfrm>
          <a:prstGeom prst="rect">
            <a:avLst/>
          </a:prstGeom>
        </p:spPr>
      </p:pic>
      <p:sp>
        <p:nvSpPr>
          <p:cNvPr id="14" name="TextBox 13">
            <a:extLst>
              <a:ext uri="{FF2B5EF4-FFF2-40B4-BE49-F238E27FC236}">
                <a16:creationId xmlns:a16="http://schemas.microsoft.com/office/drawing/2014/main" id="{C1D00240-F0F6-442A-B3E7-B9C984274A37}"/>
              </a:ext>
            </a:extLst>
          </p:cNvPr>
          <p:cNvSpPr txBox="1"/>
          <p:nvPr/>
        </p:nvSpPr>
        <p:spPr>
          <a:xfrm>
            <a:off x="533401" y="4504529"/>
            <a:ext cx="6564085" cy="369332"/>
          </a:xfrm>
          <a:prstGeom prst="rect">
            <a:avLst/>
          </a:prstGeom>
          <a:noFill/>
        </p:spPr>
        <p:txBody>
          <a:bodyPr wrap="square">
            <a:spAutoFit/>
          </a:bodyPr>
          <a:lstStyle/>
          <a:p>
            <a:r>
              <a:rPr lang="en-US" altLang="zh-CN" b="1" dirty="0">
                <a:solidFill>
                  <a:srgbClr val="0070C0"/>
                </a:solidFill>
              </a:rPr>
              <a:t>Conditional discriminator:</a:t>
            </a:r>
            <a:endParaRPr lang="zh-CN" altLang="en-US" b="1" dirty="0">
              <a:solidFill>
                <a:srgbClr val="0070C0"/>
              </a:solidFill>
            </a:endParaRPr>
          </a:p>
        </p:txBody>
      </p:sp>
      <p:pic>
        <p:nvPicPr>
          <p:cNvPr id="6" name="Picture 5">
            <a:extLst>
              <a:ext uri="{FF2B5EF4-FFF2-40B4-BE49-F238E27FC236}">
                <a16:creationId xmlns:a16="http://schemas.microsoft.com/office/drawing/2014/main" id="{F4D0BED1-A348-4FED-A9A5-7B766F233BEF}"/>
              </a:ext>
            </a:extLst>
          </p:cNvPr>
          <p:cNvPicPr>
            <a:picLocks noChangeAspect="1"/>
          </p:cNvPicPr>
          <p:nvPr/>
        </p:nvPicPr>
        <p:blipFill>
          <a:blip r:embed="rId5"/>
          <a:stretch>
            <a:fillRect/>
          </a:stretch>
        </p:blipFill>
        <p:spPr>
          <a:xfrm>
            <a:off x="2380910" y="5173445"/>
            <a:ext cx="7430180" cy="813424"/>
          </a:xfrm>
          <a:prstGeom prst="rect">
            <a:avLst/>
          </a:prstGeom>
        </p:spPr>
      </p:pic>
      <p:cxnSp>
        <p:nvCxnSpPr>
          <p:cNvPr id="11" name="Straight Connector 10">
            <a:extLst>
              <a:ext uri="{FF2B5EF4-FFF2-40B4-BE49-F238E27FC236}">
                <a16:creationId xmlns:a16="http://schemas.microsoft.com/office/drawing/2014/main" id="{409DF2A3-C4D5-4629-938D-4FF2C979C491}"/>
              </a:ext>
            </a:extLst>
          </p:cNvPr>
          <p:cNvCxnSpPr/>
          <p:nvPr/>
        </p:nvCxnSpPr>
        <p:spPr>
          <a:xfrm flipV="1">
            <a:off x="4269014" y="2239686"/>
            <a:ext cx="0" cy="32752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20D2E0E-84F1-47C8-9A78-310DD54ECF50}"/>
              </a:ext>
            </a:extLst>
          </p:cNvPr>
          <p:cNvCxnSpPr>
            <a:cxnSpLocks/>
          </p:cNvCxnSpPr>
          <p:nvPr/>
        </p:nvCxnSpPr>
        <p:spPr>
          <a:xfrm flipH="1">
            <a:off x="4269016" y="2265086"/>
            <a:ext cx="453843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CD7ED5-8E87-4C17-A420-BF155D32B616}"/>
              </a:ext>
            </a:extLst>
          </p:cNvPr>
          <p:cNvCxnSpPr>
            <a:cxnSpLocks/>
          </p:cNvCxnSpPr>
          <p:nvPr/>
        </p:nvCxnSpPr>
        <p:spPr>
          <a:xfrm flipV="1">
            <a:off x="8796564" y="2239686"/>
            <a:ext cx="0" cy="57971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6578CB5-A396-48A7-8FDA-5E1E9B3EC726}"/>
              </a:ext>
            </a:extLst>
          </p:cNvPr>
          <p:cNvCxnSpPr>
            <a:cxnSpLocks/>
          </p:cNvCxnSpPr>
          <p:nvPr/>
        </p:nvCxnSpPr>
        <p:spPr>
          <a:xfrm flipH="1">
            <a:off x="8772525" y="2819400"/>
            <a:ext cx="14525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072EDE3-4497-4372-A62F-A10383AFFB42}"/>
              </a:ext>
            </a:extLst>
          </p:cNvPr>
          <p:cNvCxnSpPr>
            <a:cxnSpLocks/>
          </p:cNvCxnSpPr>
          <p:nvPr/>
        </p:nvCxnSpPr>
        <p:spPr>
          <a:xfrm>
            <a:off x="6786628" y="5536472"/>
            <a:ext cx="15736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8073CCE-6E41-4608-B3C2-1FAB958062C9}"/>
              </a:ext>
            </a:extLst>
          </p:cNvPr>
          <p:cNvCxnSpPr>
            <a:cxnSpLocks/>
          </p:cNvCxnSpPr>
          <p:nvPr/>
        </p:nvCxnSpPr>
        <p:spPr>
          <a:xfrm>
            <a:off x="5523885" y="5957112"/>
            <a:ext cx="1262743"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53FEDCD-129A-4A17-80A7-3BBFBA2EFB25}"/>
              </a:ext>
            </a:extLst>
          </p:cNvPr>
          <p:cNvCxnSpPr>
            <a:cxnSpLocks/>
          </p:cNvCxnSpPr>
          <p:nvPr/>
        </p:nvCxnSpPr>
        <p:spPr>
          <a:xfrm>
            <a:off x="8222296" y="5956110"/>
            <a:ext cx="1262743"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15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BDD25B-922E-46E0-948A-C454EF8350A4}"/>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3" name="内容占位符 2">
            <a:extLst>
              <a:ext uri="{FF2B5EF4-FFF2-40B4-BE49-F238E27FC236}">
                <a16:creationId xmlns:a16="http://schemas.microsoft.com/office/drawing/2014/main" id="{6543C38D-609A-4456-BA63-BEB9A064DD81}"/>
              </a:ext>
            </a:extLst>
          </p:cNvPr>
          <p:cNvSpPr>
            <a:spLocks noGrp="1"/>
          </p:cNvSpPr>
          <p:nvPr>
            <p:ph idx="1"/>
          </p:nvPr>
        </p:nvSpPr>
        <p:spPr>
          <a:xfrm>
            <a:off x="190830" y="968013"/>
            <a:ext cx="12001170" cy="4351338"/>
          </a:xfrm>
        </p:spPr>
        <p:txBody>
          <a:bodyPr>
            <a:normAutofit/>
          </a:bodyPr>
          <a:lstStyle/>
          <a:p>
            <a:r>
              <a:rPr kumimoji="1" lang="en-US" altLang="zh-CN" sz="2400" dirty="0"/>
              <a:t>Generative image compression: GAN-based methods </a:t>
            </a:r>
            <a:r>
              <a:rPr kumimoji="1" lang="en-US" altLang="zh-CN" sz="2400" baseline="30000" dirty="0"/>
              <a:t>[14]</a:t>
            </a:r>
            <a:endParaRPr kumimoji="1" lang="en-US" altLang="zh-CN" sz="2400" dirty="0"/>
          </a:p>
          <a:p>
            <a:endParaRPr kumimoji="1" lang="en-US" altLang="zh-CN" sz="900" dirty="0"/>
          </a:p>
        </p:txBody>
      </p:sp>
      <p:sp>
        <p:nvSpPr>
          <p:cNvPr id="34" name="TextBox 33">
            <a:extLst>
              <a:ext uri="{FF2B5EF4-FFF2-40B4-BE49-F238E27FC236}">
                <a16:creationId xmlns:a16="http://schemas.microsoft.com/office/drawing/2014/main" id="{347E18AD-2040-40BB-9982-BB7336E07256}"/>
              </a:ext>
            </a:extLst>
          </p:cNvPr>
          <p:cNvSpPr txBox="1"/>
          <p:nvPr/>
        </p:nvSpPr>
        <p:spPr>
          <a:xfrm>
            <a:off x="0" y="6519446"/>
            <a:ext cx="11807826" cy="338554"/>
          </a:xfrm>
          <a:prstGeom prst="rect">
            <a:avLst/>
          </a:prstGeom>
          <a:noFill/>
        </p:spPr>
        <p:txBody>
          <a:bodyPr wrap="square">
            <a:spAutoFit/>
          </a:bodyPr>
          <a:lstStyle/>
          <a:p>
            <a:r>
              <a:rPr lang="en-US" altLang="zh-CN" sz="1600" b="0" i="0" dirty="0">
                <a:solidFill>
                  <a:srgbClr val="222222"/>
                </a:solidFill>
                <a:effectLst/>
              </a:rPr>
              <a:t>[14] M</a:t>
            </a:r>
            <a:r>
              <a:rPr lang="en-US" altLang="zh-CN" sz="1600" dirty="0">
                <a:solidFill>
                  <a:srgbClr val="222222"/>
                </a:solidFill>
              </a:rPr>
              <a:t>entzer, Fabian, et al., "High-Fidelity Generative Image Compression</a:t>
            </a:r>
            <a:r>
              <a:rPr lang="en-US" altLang="zh-CN" sz="1600" b="0" i="0" dirty="0">
                <a:solidFill>
                  <a:srgbClr val="222222"/>
                </a:solidFill>
                <a:effectLst/>
              </a:rPr>
              <a:t>." in </a:t>
            </a:r>
            <a:r>
              <a:rPr lang="en-US" altLang="zh-CN" sz="1600" b="0" i="0" dirty="0" err="1">
                <a:solidFill>
                  <a:srgbClr val="222222"/>
                </a:solidFill>
                <a:effectLst/>
              </a:rPr>
              <a:t>NeurIPS</a:t>
            </a:r>
            <a:r>
              <a:rPr lang="en-US" altLang="zh-CN" sz="1600" b="0" i="0" dirty="0">
                <a:solidFill>
                  <a:srgbClr val="222222"/>
                </a:solidFill>
                <a:effectLst/>
              </a:rPr>
              <a:t>. 2020.</a:t>
            </a:r>
          </a:p>
        </p:txBody>
      </p:sp>
      <p:pic>
        <p:nvPicPr>
          <p:cNvPr id="5" name="Picture 4">
            <a:extLst>
              <a:ext uri="{FF2B5EF4-FFF2-40B4-BE49-F238E27FC236}">
                <a16:creationId xmlns:a16="http://schemas.microsoft.com/office/drawing/2014/main" id="{5D3863DB-3DFA-4BD0-AFF9-89395EC870E3}"/>
              </a:ext>
            </a:extLst>
          </p:cNvPr>
          <p:cNvPicPr>
            <a:picLocks noChangeAspect="1"/>
          </p:cNvPicPr>
          <p:nvPr/>
        </p:nvPicPr>
        <p:blipFill>
          <a:blip r:embed="rId3"/>
          <a:stretch>
            <a:fillRect/>
          </a:stretch>
        </p:blipFill>
        <p:spPr>
          <a:xfrm>
            <a:off x="1776722" y="1353856"/>
            <a:ext cx="8829386" cy="5165590"/>
          </a:xfrm>
          <a:prstGeom prst="rect">
            <a:avLst/>
          </a:prstGeom>
        </p:spPr>
      </p:pic>
    </p:spTree>
    <p:extLst>
      <p:ext uri="{BB962C8B-B14F-4D97-AF65-F5344CB8AC3E}">
        <p14:creationId xmlns:p14="http://schemas.microsoft.com/office/powerpoint/2010/main" val="4097847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70D5AE-2A21-4A36-AD61-B2448B9E7A84}"/>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5" name="内容占位符 2">
            <a:extLst>
              <a:ext uri="{FF2B5EF4-FFF2-40B4-BE49-F238E27FC236}">
                <a16:creationId xmlns:a16="http://schemas.microsoft.com/office/drawing/2014/main" id="{F2C56244-C1E2-4F62-8186-B8330E5D3AEA}"/>
              </a:ext>
            </a:extLst>
          </p:cNvPr>
          <p:cNvSpPr>
            <a:spLocks noGrp="1"/>
          </p:cNvSpPr>
          <p:nvPr>
            <p:ph idx="1"/>
          </p:nvPr>
        </p:nvSpPr>
        <p:spPr>
          <a:xfrm>
            <a:off x="190830" y="968013"/>
            <a:ext cx="12001170" cy="4351338"/>
          </a:xfrm>
        </p:spPr>
        <p:txBody>
          <a:bodyPr>
            <a:normAutofit lnSpcReduction="10000"/>
          </a:bodyPr>
          <a:lstStyle/>
          <a:p>
            <a:pPr marL="0" indent="0">
              <a:buNone/>
            </a:pPr>
            <a:r>
              <a:rPr kumimoji="1" lang="en-US" altLang="zh-CN" sz="2400" dirty="0"/>
              <a:t>Conclusion: </a:t>
            </a:r>
          </a:p>
          <a:p>
            <a:r>
              <a:rPr kumimoji="1" lang="en-US" altLang="zh-CN" sz="2400" dirty="0"/>
              <a:t>CNN-based methods</a:t>
            </a:r>
          </a:p>
          <a:p>
            <a:pPr lvl="1"/>
            <a:r>
              <a:rPr kumimoji="1" lang="en-US" altLang="zh-CN" sz="2000" dirty="0"/>
              <a:t>Factorized entropy model</a:t>
            </a:r>
          </a:p>
          <a:p>
            <a:pPr lvl="1"/>
            <a:r>
              <a:rPr kumimoji="1" lang="en-US" altLang="zh-CN" sz="2000" dirty="0"/>
              <a:t>Hyperprior entropy model</a:t>
            </a:r>
          </a:p>
          <a:p>
            <a:pPr lvl="1"/>
            <a:r>
              <a:rPr kumimoji="1" lang="en-US" altLang="zh-CN" sz="2000" dirty="0"/>
              <a:t>Autoregressive entropy model</a:t>
            </a:r>
          </a:p>
          <a:p>
            <a:pPr lvl="1"/>
            <a:r>
              <a:rPr kumimoji="1" lang="en-US" altLang="zh-CN" sz="2000" dirty="0"/>
              <a:t>Coarse-to-fine entropy model</a:t>
            </a:r>
          </a:p>
          <a:p>
            <a:pPr lvl="1"/>
            <a:r>
              <a:rPr kumimoji="1" lang="en-US" altLang="zh-CN" sz="2000" dirty="0"/>
              <a:t>Conditional auto-encoder (variable bit-rates)</a:t>
            </a:r>
          </a:p>
          <a:p>
            <a:pPr lvl="1"/>
            <a:r>
              <a:rPr kumimoji="1" lang="en-US" altLang="zh-CN" sz="2000" dirty="0"/>
              <a:t>Invertible auto-encoder (lossy and lossless by one framework)</a:t>
            </a:r>
          </a:p>
          <a:p>
            <a:r>
              <a:rPr kumimoji="1" lang="en-US" altLang="zh-CN" sz="2400" dirty="0"/>
              <a:t>RNN-based methods</a:t>
            </a:r>
          </a:p>
          <a:p>
            <a:pPr lvl="1"/>
            <a:r>
              <a:rPr kumimoji="1" lang="en-US" altLang="zh-CN" sz="2000" dirty="0"/>
              <a:t>Variable bit-rate</a:t>
            </a:r>
          </a:p>
          <a:p>
            <a:r>
              <a:rPr kumimoji="1" lang="en-US" altLang="zh-CN" sz="2400" dirty="0"/>
              <a:t>GAN-based methods</a:t>
            </a:r>
          </a:p>
          <a:p>
            <a:pPr lvl="1"/>
            <a:r>
              <a:rPr kumimoji="1" lang="en-US" altLang="zh-CN" sz="2000" dirty="0"/>
              <a:t>Photo-realistic compressed image with low bit-rate</a:t>
            </a:r>
          </a:p>
          <a:p>
            <a:endParaRPr kumimoji="1" lang="en-US" altLang="zh-CN" sz="900" dirty="0"/>
          </a:p>
        </p:txBody>
      </p:sp>
      <p:grpSp>
        <p:nvGrpSpPr>
          <p:cNvPr id="7" name="Group 6">
            <a:extLst>
              <a:ext uri="{FF2B5EF4-FFF2-40B4-BE49-F238E27FC236}">
                <a16:creationId xmlns:a16="http://schemas.microsoft.com/office/drawing/2014/main" id="{CA17C83A-9C09-4C3F-92AA-DFC0727549CC}"/>
              </a:ext>
            </a:extLst>
          </p:cNvPr>
          <p:cNvGrpSpPr/>
          <p:nvPr/>
        </p:nvGrpSpPr>
        <p:grpSpPr>
          <a:xfrm>
            <a:off x="7103418" y="422446"/>
            <a:ext cx="3814863" cy="2821497"/>
            <a:chOff x="685889" y="1887695"/>
            <a:chExt cx="5791022" cy="4283076"/>
          </a:xfrm>
        </p:grpSpPr>
        <p:pic>
          <p:nvPicPr>
            <p:cNvPr id="8" name="Picture 7">
              <a:extLst>
                <a:ext uri="{FF2B5EF4-FFF2-40B4-BE49-F238E27FC236}">
                  <a16:creationId xmlns:a16="http://schemas.microsoft.com/office/drawing/2014/main" id="{5BDCC370-2BA0-4D1B-96BA-23DC01F6379A}"/>
                </a:ext>
              </a:extLst>
            </p:cNvPr>
            <p:cNvPicPr>
              <a:picLocks noChangeAspect="1"/>
            </p:cNvPicPr>
            <p:nvPr/>
          </p:nvPicPr>
          <p:blipFill>
            <a:blip r:embed="rId2"/>
            <a:stretch>
              <a:fillRect/>
            </a:stretch>
          </p:blipFill>
          <p:spPr>
            <a:xfrm>
              <a:off x="685889" y="1887695"/>
              <a:ext cx="5791022" cy="4283076"/>
            </a:xfrm>
            <a:prstGeom prst="rect">
              <a:avLst/>
            </a:prstGeom>
          </p:spPr>
        </p:pic>
        <p:sp>
          <p:nvSpPr>
            <p:cNvPr id="9" name="Rectangle 8">
              <a:extLst>
                <a:ext uri="{FF2B5EF4-FFF2-40B4-BE49-F238E27FC236}">
                  <a16:creationId xmlns:a16="http://schemas.microsoft.com/office/drawing/2014/main" id="{729933C2-9C56-4800-85F5-155664309CB5}"/>
                </a:ext>
              </a:extLst>
            </p:cNvPr>
            <p:cNvSpPr/>
            <p:nvPr/>
          </p:nvSpPr>
          <p:spPr>
            <a:xfrm>
              <a:off x="1654175" y="2803525"/>
              <a:ext cx="327025" cy="149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3F2820E2-F78F-478C-A4C2-C8076A61EB95}"/>
                </a:ext>
              </a:extLst>
            </p:cNvPr>
            <p:cNvSpPr txBox="1"/>
            <p:nvPr/>
          </p:nvSpPr>
          <p:spPr>
            <a:xfrm>
              <a:off x="1509481" y="2711414"/>
              <a:ext cx="1282701" cy="327047"/>
            </a:xfrm>
            <a:prstGeom prst="rect">
              <a:avLst/>
            </a:prstGeom>
            <a:noFill/>
          </p:spPr>
          <p:txBody>
            <a:bodyPr wrap="square" rtlCol="0">
              <a:spAutoFit/>
            </a:bodyPr>
            <a:lstStyle/>
            <a:p>
              <a:r>
                <a:rPr lang="en-US" altLang="zh-CN" sz="800" dirty="0">
                  <a:latin typeface="Arial" panose="020B0604020202020204" pitchFamily="34" charset="0"/>
                  <a:cs typeface="Arial" panose="020B0604020202020204" pitchFamily="34" charset="0"/>
                </a:rPr>
                <a:t>Coarse-to-fine</a:t>
              </a:r>
              <a:endParaRPr lang="zh-CN" altLang="en-US" sz="1200" dirty="0">
                <a:latin typeface="Arial" panose="020B06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BF571886-B33E-42EB-9022-7BF07EF19BF9}"/>
              </a:ext>
            </a:extLst>
          </p:cNvPr>
          <p:cNvGrpSpPr/>
          <p:nvPr/>
        </p:nvGrpSpPr>
        <p:grpSpPr>
          <a:xfrm>
            <a:off x="7103418" y="3614059"/>
            <a:ext cx="3819291" cy="2821496"/>
            <a:chOff x="7015962" y="2053340"/>
            <a:chExt cx="4787832" cy="3537004"/>
          </a:xfrm>
        </p:grpSpPr>
        <p:pic>
          <p:nvPicPr>
            <p:cNvPr id="16" name="Picture 15">
              <a:extLst>
                <a:ext uri="{FF2B5EF4-FFF2-40B4-BE49-F238E27FC236}">
                  <a16:creationId xmlns:a16="http://schemas.microsoft.com/office/drawing/2014/main" id="{5353BA07-DFD8-4A06-B985-1A054C349BB3}"/>
                </a:ext>
              </a:extLst>
            </p:cNvPr>
            <p:cNvPicPr>
              <a:picLocks noChangeAspect="1"/>
            </p:cNvPicPr>
            <p:nvPr/>
          </p:nvPicPr>
          <p:blipFill>
            <a:blip r:embed="rId3"/>
            <a:stretch>
              <a:fillRect/>
            </a:stretch>
          </p:blipFill>
          <p:spPr>
            <a:xfrm>
              <a:off x="7015962" y="2053340"/>
              <a:ext cx="4787832" cy="3537004"/>
            </a:xfrm>
            <a:prstGeom prst="rect">
              <a:avLst/>
            </a:prstGeom>
          </p:spPr>
        </p:pic>
        <p:sp>
          <p:nvSpPr>
            <p:cNvPr id="17" name="Rectangle 16">
              <a:extLst>
                <a:ext uri="{FF2B5EF4-FFF2-40B4-BE49-F238E27FC236}">
                  <a16:creationId xmlns:a16="http://schemas.microsoft.com/office/drawing/2014/main" id="{7AAA5A8B-4071-413E-A4DC-1D42439AE16A}"/>
                </a:ext>
              </a:extLst>
            </p:cNvPr>
            <p:cNvSpPr/>
            <p:nvPr/>
          </p:nvSpPr>
          <p:spPr>
            <a:xfrm>
              <a:off x="7791129" y="2158738"/>
              <a:ext cx="369576" cy="122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a:extLst>
                <a:ext uri="{FF2B5EF4-FFF2-40B4-BE49-F238E27FC236}">
                  <a16:creationId xmlns:a16="http://schemas.microsoft.com/office/drawing/2014/main" id="{7B5B405F-9BDF-4238-B700-EB171B524962}"/>
                </a:ext>
              </a:extLst>
            </p:cNvPr>
            <p:cNvSpPr txBox="1"/>
            <p:nvPr/>
          </p:nvSpPr>
          <p:spPr>
            <a:xfrm>
              <a:off x="7693072" y="2097535"/>
              <a:ext cx="1282700" cy="270079"/>
            </a:xfrm>
            <a:prstGeom prst="rect">
              <a:avLst/>
            </a:prstGeom>
            <a:noFill/>
          </p:spPr>
          <p:txBody>
            <a:bodyPr wrap="square" rtlCol="0">
              <a:spAutoFit/>
            </a:bodyPr>
            <a:lstStyle/>
            <a:p>
              <a:r>
                <a:rPr lang="en-US" altLang="zh-CN" sz="800" dirty="0">
                  <a:latin typeface="Arial" panose="020B0604020202020204" pitchFamily="34" charset="0"/>
                  <a:cs typeface="Arial" panose="020B0604020202020204" pitchFamily="34" charset="0"/>
                </a:rPr>
                <a:t>Coarse-to-fine</a:t>
              </a:r>
              <a:endParaRPr lang="zh-CN" altLang="en-US" sz="900" dirty="0">
                <a:latin typeface="Arial" panose="020B0604020202020204" pitchFamily="34" charset="0"/>
                <a:cs typeface="Arial" panose="020B0604020202020204" pitchFamily="34" charset="0"/>
              </a:endParaRPr>
            </a:p>
          </p:txBody>
        </p:sp>
      </p:grpSp>
      <p:sp>
        <p:nvSpPr>
          <p:cNvPr id="27" name="TextBox 26">
            <a:extLst>
              <a:ext uri="{FF2B5EF4-FFF2-40B4-BE49-F238E27FC236}">
                <a16:creationId xmlns:a16="http://schemas.microsoft.com/office/drawing/2014/main" id="{D9097316-9196-427F-8B6C-95C9D37EA5E7}"/>
              </a:ext>
            </a:extLst>
          </p:cNvPr>
          <p:cNvSpPr txBox="1"/>
          <p:nvPr/>
        </p:nvSpPr>
        <p:spPr>
          <a:xfrm>
            <a:off x="580160" y="5419892"/>
            <a:ext cx="5611255" cy="1015663"/>
          </a:xfrm>
          <a:prstGeom prst="rect">
            <a:avLst/>
          </a:prstGeom>
          <a:noFill/>
          <a:ln w="25400">
            <a:solidFill>
              <a:schemeClr val="accent1"/>
            </a:solidFill>
          </a:ln>
        </p:spPr>
        <p:txBody>
          <a:bodyPr wrap="square">
            <a:spAutoFit/>
          </a:bodyPr>
          <a:lstStyle/>
          <a:p>
            <a:r>
              <a:rPr lang="en-US" altLang="zh-CN" sz="2000" b="0" i="0" dirty="0">
                <a:solidFill>
                  <a:srgbClr val="152732"/>
                </a:solidFill>
                <a:effectLst/>
                <a:latin typeface="Open Sans"/>
              </a:rPr>
              <a:t>The state-of-the-art learned image compression methods successfully outperform the latest traditional compression standard BPG 4:4:4</a:t>
            </a:r>
          </a:p>
        </p:txBody>
      </p:sp>
    </p:spTree>
    <p:extLst>
      <p:ext uri="{BB962C8B-B14F-4D97-AF65-F5344CB8AC3E}">
        <p14:creationId xmlns:p14="http://schemas.microsoft.com/office/powerpoint/2010/main" val="134434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fade">
                                      <p:cBhvr>
                                        <p:cTn id="38" dur="500"/>
                                        <p:tgtEl>
                                          <p:spTgt spid="5">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Effect transition="in" filter="fade">
                                      <p:cBhvr>
                                        <p:cTn id="43" dur="500"/>
                                        <p:tgtEl>
                                          <p:spTgt spid="5">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500"/>
                                        <p:tgtEl>
                                          <p:spTgt spid="5">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F08448-CADF-4ECC-B46C-872D11D43005}"/>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5" name="内容占位符 2">
            <a:extLst>
              <a:ext uri="{FF2B5EF4-FFF2-40B4-BE49-F238E27FC236}">
                <a16:creationId xmlns:a16="http://schemas.microsoft.com/office/drawing/2014/main" id="{DFD2670A-D3F8-4AB1-A6F9-42C0E1BB367C}"/>
              </a:ext>
            </a:extLst>
          </p:cNvPr>
          <p:cNvSpPr>
            <a:spLocks noGrp="1"/>
          </p:cNvSpPr>
          <p:nvPr>
            <p:ph idx="1"/>
          </p:nvPr>
        </p:nvSpPr>
        <p:spPr>
          <a:xfrm>
            <a:off x="190830" y="968013"/>
            <a:ext cx="12001170" cy="4351338"/>
          </a:xfrm>
        </p:spPr>
        <p:txBody>
          <a:bodyPr>
            <a:normAutofit/>
          </a:bodyPr>
          <a:lstStyle/>
          <a:p>
            <a:r>
              <a:rPr kumimoji="1" lang="en-US" altLang="zh-CN" sz="2400" dirty="0"/>
              <a:t>Will learning-based compression be standardized?</a:t>
            </a:r>
          </a:p>
          <a:p>
            <a:r>
              <a:rPr kumimoji="1" lang="en-US" altLang="zh-CN" sz="2400" dirty="0"/>
              <a:t>Can learning-based method be compatible with traditional standards (e.g., JPEG)?</a:t>
            </a:r>
          </a:p>
          <a:p>
            <a:endParaRPr kumimoji="1" lang="en-US" altLang="zh-CN" sz="900" dirty="0"/>
          </a:p>
        </p:txBody>
      </p:sp>
      <p:pic>
        <p:nvPicPr>
          <p:cNvPr id="6" name="Picture 5">
            <a:extLst>
              <a:ext uri="{FF2B5EF4-FFF2-40B4-BE49-F238E27FC236}">
                <a16:creationId xmlns:a16="http://schemas.microsoft.com/office/drawing/2014/main" id="{5EC82435-C3F2-4C16-B463-671247826425}"/>
              </a:ext>
            </a:extLst>
          </p:cNvPr>
          <p:cNvPicPr>
            <a:picLocks noChangeAspect="1"/>
          </p:cNvPicPr>
          <p:nvPr/>
        </p:nvPicPr>
        <p:blipFill>
          <a:blip r:embed="rId2"/>
          <a:stretch>
            <a:fillRect/>
          </a:stretch>
        </p:blipFill>
        <p:spPr>
          <a:xfrm>
            <a:off x="190830" y="2089266"/>
            <a:ext cx="11830050" cy="4638675"/>
          </a:xfrm>
          <a:prstGeom prst="rect">
            <a:avLst/>
          </a:prstGeom>
        </p:spPr>
      </p:pic>
    </p:spTree>
    <p:extLst>
      <p:ext uri="{BB962C8B-B14F-4D97-AF65-F5344CB8AC3E}">
        <p14:creationId xmlns:p14="http://schemas.microsoft.com/office/powerpoint/2010/main" val="129901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F08448-CADF-4ECC-B46C-872D11D43005}"/>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5" name="内容占位符 2">
            <a:extLst>
              <a:ext uri="{FF2B5EF4-FFF2-40B4-BE49-F238E27FC236}">
                <a16:creationId xmlns:a16="http://schemas.microsoft.com/office/drawing/2014/main" id="{DFD2670A-D3F8-4AB1-A6F9-42C0E1BB367C}"/>
              </a:ext>
            </a:extLst>
          </p:cNvPr>
          <p:cNvSpPr>
            <a:spLocks noGrp="1"/>
          </p:cNvSpPr>
          <p:nvPr>
            <p:ph idx="1"/>
          </p:nvPr>
        </p:nvSpPr>
        <p:spPr>
          <a:xfrm>
            <a:off x="190830" y="955313"/>
            <a:ext cx="12001170" cy="4351338"/>
          </a:xfrm>
        </p:spPr>
        <p:txBody>
          <a:bodyPr>
            <a:normAutofit/>
          </a:bodyPr>
          <a:lstStyle/>
          <a:p>
            <a:r>
              <a:rPr kumimoji="1" lang="en-US" altLang="zh-CN" sz="2400" dirty="0"/>
              <a:t>Will learning-based compression be standardized?</a:t>
            </a:r>
          </a:p>
          <a:p>
            <a:r>
              <a:rPr kumimoji="1" lang="en-US" altLang="zh-CN" sz="2400" dirty="0"/>
              <a:t>Can learning-based method be compatible with traditional standards (e.g., JPEG)?</a:t>
            </a:r>
          </a:p>
        </p:txBody>
      </p:sp>
      <p:sp>
        <p:nvSpPr>
          <p:cNvPr id="8" name="TextBox 7">
            <a:extLst>
              <a:ext uri="{FF2B5EF4-FFF2-40B4-BE49-F238E27FC236}">
                <a16:creationId xmlns:a16="http://schemas.microsoft.com/office/drawing/2014/main" id="{3AA3DAE2-1E1B-413E-BFD4-57AE6A57EB2C}"/>
              </a:ext>
            </a:extLst>
          </p:cNvPr>
          <p:cNvSpPr txBox="1"/>
          <p:nvPr/>
        </p:nvSpPr>
        <p:spPr>
          <a:xfrm>
            <a:off x="355601" y="1913729"/>
            <a:ext cx="6564085" cy="461665"/>
          </a:xfrm>
          <a:prstGeom prst="rect">
            <a:avLst/>
          </a:prstGeom>
          <a:noFill/>
        </p:spPr>
        <p:txBody>
          <a:bodyPr wrap="square">
            <a:spAutoFit/>
          </a:bodyPr>
          <a:lstStyle/>
          <a:p>
            <a:r>
              <a:rPr lang="en-US" altLang="zh-CN" sz="2400" b="1" dirty="0">
                <a:solidFill>
                  <a:srgbClr val="0070C0"/>
                </a:solidFill>
              </a:rPr>
              <a:t>We made an attempt: </a:t>
            </a:r>
            <a:r>
              <a:rPr lang="en-US" altLang="zh-CN" sz="2400" b="1" baseline="30000" dirty="0">
                <a:solidFill>
                  <a:srgbClr val="0070C0"/>
                </a:solidFill>
              </a:rPr>
              <a:t>[15] </a:t>
            </a:r>
            <a:endParaRPr lang="zh-CN" altLang="en-US" sz="2400" b="1" baseline="30000" dirty="0">
              <a:solidFill>
                <a:srgbClr val="0070C0"/>
              </a:solidFill>
            </a:endParaRPr>
          </a:p>
        </p:txBody>
      </p:sp>
      <p:pic>
        <p:nvPicPr>
          <p:cNvPr id="3" name="Picture 2">
            <a:extLst>
              <a:ext uri="{FF2B5EF4-FFF2-40B4-BE49-F238E27FC236}">
                <a16:creationId xmlns:a16="http://schemas.microsoft.com/office/drawing/2014/main" id="{722E1030-E0A6-48DA-AFF2-3E8C40A93759}"/>
              </a:ext>
            </a:extLst>
          </p:cNvPr>
          <p:cNvPicPr>
            <a:picLocks noChangeAspect="1"/>
          </p:cNvPicPr>
          <p:nvPr/>
        </p:nvPicPr>
        <p:blipFill>
          <a:blip r:embed="rId2"/>
          <a:stretch>
            <a:fillRect/>
          </a:stretch>
        </p:blipFill>
        <p:spPr>
          <a:xfrm>
            <a:off x="0" y="2735615"/>
            <a:ext cx="12192000" cy="2399489"/>
          </a:xfrm>
          <a:prstGeom prst="rect">
            <a:avLst/>
          </a:prstGeom>
        </p:spPr>
      </p:pic>
      <p:cxnSp>
        <p:nvCxnSpPr>
          <p:cNvPr id="9" name="Straight Connector 8">
            <a:extLst>
              <a:ext uri="{FF2B5EF4-FFF2-40B4-BE49-F238E27FC236}">
                <a16:creationId xmlns:a16="http://schemas.microsoft.com/office/drawing/2014/main" id="{29002C3C-07E1-47A9-BC2E-67B93522B72E}"/>
              </a:ext>
            </a:extLst>
          </p:cNvPr>
          <p:cNvCxnSpPr>
            <a:cxnSpLocks/>
          </p:cNvCxnSpPr>
          <p:nvPr/>
        </p:nvCxnSpPr>
        <p:spPr>
          <a:xfrm>
            <a:off x="2153305" y="3472542"/>
            <a:ext cx="1262743"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A8AD630-174F-4270-8A07-0FD3DA1E9750}"/>
              </a:ext>
            </a:extLst>
          </p:cNvPr>
          <p:cNvCxnSpPr>
            <a:cxnSpLocks/>
          </p:cNvCxnSpPr>
          <p:nvPr/>
        </p:nvCxnSpPr>
        <p:spPr>
          <a:xfrm>
            <a:off x="5464628" y="3602082"/>
            <a:ext cx="1262743"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41AD067-B4F9-45DD-9A50-0F0DB29D35AB}"/>
              </a:ext>
            </a:extLst>
          </p:cNvPr>
          <p:cNvCxnSpPr>
            <a:cxnSpLocks/>
          </p:cNvCxnSpPr>
          <p:nvPr/>
        </p:nvCxnSpPr>
        <p:spPr>
          <a:xfrm>
            <a:off x="8969828" y="4146368"/>
            <a:ext cx="1262743"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1A03579-C7E2-4224-8872-D76F85A69BF3}"/>
              </a:ext>
            </a:extLst>
          </p:cNvPr>
          <p:cNvSpPr txBox="1"/>
          <p:nvPr/>
        </p:nvSpPr>
        <p:spPr>
          <a:xfrm>
            <a:off x="0" y="6519446"/>
            <a:ext cx="11807826" cy="338554"/>
          </a:xfrm>
          <a:prstGeom prst="rect">
            <a:avLst/>
          </a:prstGeom>
          <a:noFill/>
        </p:spPr>
        <p:txBody>
          <a:bodyPr wrap="square">
            <a:spAutoFit/>
          </a:bodyPr>
          <a:lstStyle/>
          <a:p>
            <a:r>
              <a:rPr lang="en-US" altLang="zh-CN" sz="1600" b="0" i="0" dirty="0">
                <a:solidFill>
                  <a:srgbClr val="222222"/>
                </a:solidFill>
                <a:effectLst/>
              </a:rPr>
              <a:t>[15] </a:t>
            </a:r>
            <a:r>
              <a:rPr lang="en-US" altLang="zh-CN" sz="1600" b="0" i="0" dirty="0" err="1">
                <a:solidFill>
                  <a:srgbClr val="222222"/>
                </a:solidFill>
                <a:effectLst/>
              </a:rPr>
              <a:t>Str</a:t>
            </a:r>
            <a:r>
              <a:rPr lang="en-US" altLang="zh-CN" sz="1600" dirty="0" err="1">
                <a:solidFill>
                  <a:srgbClr val="222222"/>
                </a:solidFill>
              </a:rPr>
              <a:t>üm</a:t>
            </a:r>
            <a:r>
              <a:rPr lang="en-US" altLang="zh-CN" sz="1600" b="0" i="0" dirty="0" err="1">
                <a:solidFill>
                  <a:srgbClr val="222222"/>
                </a:solidFill>
                <a:effectLst/>
              </a:rPr>
              <a:t>pler</a:t>
            </a:r>
            <a:r>
              <a:rPr lang="en-US" altLang="zh-CN" sz="1600" dirty="0">
                <a:solidFill>
                  <a:srgbClr val="222222"/>
                </a:solidFill>
              </a:rPr>
              <a:t>, Yannick, et al. "Learning to Improve Image Compression without Changing the Standard Decoder</a:t>
            </a:r>
            <a:r>
              <a:rPr lang="en-US" altLang="zh-CN" sz="1600" b="0" i="0" dirty="0">
                <a:solidFill>
                  <a:srgbClr val="222222"/>
                </a:solidFill>
                <a:effectLst/>
              </a:rPr>
              <a:t>." in ECCVW. 2020.</a:t>
            </a:r>
          </a:p>
        </p:txBody>
      </p:sp>
      <p:sp>
        <p:nvSpPr>
          <p:cNvPr id="13" name="TextBox 12">
            <a:extLst>
              <a:ext uri="{FF2B5EF4-FFF2-40B4-BE49-F238E27FC236}">
                <a16:creationId xmlns:a16="http://schemas.microsoft.com/office/drawing/2014/main" id="{85A2247F-E5F8-4BD4-9B8D-C4D46F29BACC}"/>
              </a:ext>
            </a:extLst>
          </p:cNvPr>
          <p:cNvSpPr txBox="1"/>
          <p:nvPr/>
        </p:nvSpPr>
        <p:spPr>
          <a:xfrm>
            <a:off x="1699734" y="2495136"/>
            <a:ext cx="3432628" cy="369332"/>
          </a:xfrm>
          <a:prstGeom prst="rect">
            <a:avLst/>
          </a:prstGeom>
          <a:noFill/>
        </p:spPr>
        <p:txBody>
          <a:bodyPr wrap="square" rtlCol="0">
            <a:spAutoFit/>
          </a:bodyPr>
          <a:lstStyle/>
          <a:p>
            <a:r>
              <a:rPr lang="en-US" altLang="zh-CN" b="1" dirty="0"/>
              <a:t>Frequency domain pre-editing</a:t>
            </a:r>
            <a:endParaRPr lang="zh-CN" altLang="en-US" b="1" dirty="0"/>
          </a:p>
        </p:txBody>
      </p:sp>
      <p:sp>
        <p:nvSpPr>
          <p:cNvPr id="15" name="TextBox 14">
            <a:extLst>
              <a:ext uri="{FF2B5EF4-FFF2-40B4-BE49-F238E27FC236}">
                <a16:creationId xmlns:a16="http://schemas.microsoft.com/office/drawing/2014/main" id="{0401D3D1-D53B-402E-85BD-F6FDA1EE4A7B}"/>
              </a:ext>
            </a:extLst>
          </p:cNvPr>
          <p:cNvSpPr txBox="1"/>
          <p:nvPr/>
        </p:nvSpPr>
        <p:spPr>
          <a:xfrm>
            <a:off x="8679073" y="2542979"/>
            <a:ext cx="2206642" cy="646331"/>
          </a:xfrm>
          <a:prstGeom prst="rect">
            <a:avLst/>
          </a:prstGeom>
          <a:noFill/>
        </p:spPr>
        <p:txBody>
          <a:bodyPr wrap="square" rtlCol="0">
            <a:spAutoFit/>
          </a:bodyPr>
          <a:lstStyle/>
          <a:p>
            <a:r>
              <a:rPr lang="en-US" altLang="zh-CN" b="1" dirty="0">
                <a:solidFill>
                  <a:srgbClr val="FF0000"/>
                </a:solidFill>
              </a:rPr>
              <a:t>Compatible with standard decoder </a:t>
            </a:r>
            <a:endParaRPr lang="zh-CN" altLang="en-US" b="1" dirty="0">
              <a:solidFill>
                <a:srgbClr val="FF0000"/>
              </a:solidFill>
            </a:endParaRPr>
          </a:p>
        </p:txBody>
      </p:sp>
    </p:spTree>
    <p:extLst>
      <p:ext uri="{BB962C8B-B14F-4D97-AF65-F5344CB8AC3E}">
        <p14:creationId xmlns:p14="http://schemas.microsoft.com/office/powerpoint/2010/main" val="304626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4A02D12E-F8AA-42C5-9450-BB85F39AE318}"/>
              </a:ext>
            </a:extLst>
          </p:cNvPr>
          <p:cNvGrpSpPr/>
          <p:nvPr/>
        </p:nvGrpSpPr>
        <p:grpSpPr>
          <a:xfrm>
            <a:off x="1466182" y="460220"/>
            <a:ext cx="9018578" cy="1562503"/>
            <a:chOff x="1466182" y="460220"/>
            <a:chExt cx="9018578" cy="1562503"/>
          </a:xfrm>
        </p:grpSpPr>
        <p:grpSp>
          <p:nvGrpSpPr>
            <p:cNvPr id="4" name="组合 34">
              <a:extLst>
                <a:ext uri="{FF2B5EF4-FFF2-40B4-BE49-F238E27FC236}">
                  <a16:creationId xmlns:a16="http://schemas.microsoft.com/office/drawing/2014/main" id="{F711485A-DC69-4E5D-8F00-4E4E5FFCAF71}"/>
                </a:ext>
              </a:extLst>
            </p:cNvPr>
            <p:cNvGrpSpPr/>
            <p:nvPr/>
          </p:nvGrpSpPr>
          <p:grpSpPr>
            <a:xfrm>
              <a:off x="1466182" y="460220"/>
              <a:ext cx="9018577" cy="1469604"/>
              <a:chOff x="234320" y="2523548"/>
              <a:chExt cx="9018577" cy="1469604"/>
            </a:xfrm>
          </p:grpSpPr>
          <p:sp>
            <p:nvSpPr>
              <p:cNvPr id="5" name="Line 103">
                <a:extLst>
                  <a:ext uri="{FF2B5EF4-FFF2-40B4-BE49-F238E27FC236}">
                    <a16:creationId xmlns:a16="http://schemas.microsoft.com/office/drawing/2014/main" id="{1F159DF3-3420-41C3-B111-922D636A6B8E}"/>
                  </a:ext>
                </a:extLst>
              </p:cNvPr>
              <p:cNvSpPr>
                <a:spLocks noChangeShapeType="1"/>
              </p:cNvSpPr>
              <p:nvPr/>
            </p:nvSpPr>
            <p:spPr bwMode="auto">
              <a:xfrm>
                <a:off x="3368606" y="3110808"/>
                <a:ext cx="906113" cy="0"/>
              </a:xfrm>
              <a:prstGeom prst="line">
                <a:avLst/>
              </a:prstGeom>
              <a:noFill/>
              <a:ln w="571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en-US" sz="1600" b="1">
                  <a:solidFill>
                    <a:srgbClr val="40458C"/>
                  </a:solidFill>
                  <a:effectLst>
                    <a:outerShdw blurRad="38100" dist="38100" dir="2700000" algn="tl">
                      <a:srgbClr val="000000">
                        <a:alpha val="43137"/>
                      </a:srgbClr>
                    </a:outerShdw>
                  </a:effectLst>
                  <a:cs typeface="+mn-ea"/>
                  <a:sym typeface="+mn-lt"/>
                </a:endParaRPr>
              </a:p>
            </p:txBody>
          </p:sp>
          <p:sp>
            <p:nvSpPr>
              <p:cNvPr id="6" name="Line 104">
                <a:extLst>
                  <a:ext uri="{FF2B5EF4-FFF2-40B4-BE49-F238E27FC236}">
                    <a16:creationId xmlns:a16="http://schemas.microsoft.com/office/drawing/2014/main" id="{95B4B44C-97AA-4C47-B12B-5BA437CC7877}"/>
                  </a:ext>
                </a:extLst>
              </p:cNvPr>
              <p:cNvSpPr>
                <a:spLocks noChangeShapeType="1"/>
              </p:cNvSpPr>
              <p:nvPr/>
            </p:nvSpPr>
            <p:spPr bwMode="auto">
              <a:xfrm flipV="1">
                <a:off x="3621128" y="3488044"/>
                <a:ext cx="633320" cy="0"/>
              </a:xfrm>
              <a:prstGeom prst="line">
                <a:avLst/>
              </a:prstGeom>
              <a:noFill/>
              <a:ln w="571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en-US" sz="1600" b="1">
                  <a:solidFill>
                    <a:srgbClr val="40458C"/>
                  </a:solidFill>
                  <a:effectLst>
                    <a:outerShdw blurRad="38100" dist="38100" dir="2700000" algn="tl">
                      <a:srgbClr val="000000">
                        <a:alpha val="43137"/>
                      </a:srgbClr>
                    </a:outerShdw>
                  </a:effectLst>
                  <a:cs typeface="+mn-ea"/>
                  <a:sym typeface="+mn-lt"/>
                </a:endParaRPr>
              </a:p>
            </p:txBody>
          </p:sp>
          <p:sp>
            <p:nvSpPr>
              <p:cNvPr id="7" name="Cloud">
                <a:extLst>
                  <a:ext uri="{FF2B5EF4-FFF2-40B4-BE49-F238E27FC236}">
                    <a16:creationId xmlns:a16="http://schemas.microsoft.com/office/drawing/2014/main" id="{98DB38AB-1400-46E3-BB5B-519ACB555743}"/>
                  </a:ext>
                </a:extLst>
              </p:cNvPr>
              <p:cNvSpPr>
                <a:spLocks noChangeAspect="1" noEditPoints="1" noChangeArrowheads="1"/>
              </p:cNvSpPr>
              <p:nvPr/>
            </p:nvSpPr>
            <p:spPr bwMode="auto">
              <a:xfrm>
                <a:off x="234320" y="2532218"/>
                <a:ext cx="3572489" cy="146093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a:noFill/>
              </a:ln>
              <a:effectLst>
                <a:outerShdw dist="107763" dir="2700000" algn="ctr" rotWithShape="0">
                  <a:srgbClr val="808080"/>
                </a:outerShdw>
              </a:effectLst>
              <a:extLst>
                <a:ext uri="{91240B29-F687-4F45-9708-019B960494DF}">
                  <a14:hiddenLine xmlns:a14="http://schemas.microsoft.com/office/drawing/2010/main" w="9525">
                    <a:solidFill>
                      <a:srgbClr val="FFFF00"/>
                    </a:solidFill>
                    <a:miter lim="800000"/>
                    <a:headEnd/>
                    <a:tailEnd/>
                  </a14:hiddenLine>
                </a:ext>
              </a:extLst>
            </p:spPr>
            <p:txBody>
              <a:bodyPr/>
              <a:lstStyle/>
              <a:p>
                <a:endParaRPr lang="zh-CN" altLang="en-US" sz="3200" b="1">
                  <a:solidFill>
                    <a:srgbClr val="FF0000"/>
                  </a:solidFill>
                  <a:effectLst>
                    <a:outerShdw blurRad="38100" dist="38100" dir="2700000" algn="tl">
                      <a:srgbClr val="000000">
                        <a:alpha val="43137"/>
                      </a:srgbClr>
                    </a:outerShdw>
                  </a:effectLst>
                  <a:cs typeface="+mn-ea"/>
                  <a:sym typeface="+mn-lt"/>
                </a:endParaRPr>
              </a:p>
            </p:txBody>
          </p:sp>
          <p:sp>
            <p:nvSpPr>
              <p:cNvPr id="8" name="Text Box 72">
                <a:extLst>
                  <a:ext uri="{FF2B5EF4-FFF2-40B4-BE49-F238E27FC236}">
                    <a16:creationId xmlns:a16="http://schemas.microsoft.com/office/drawing/2014/main" id="{7C2EC9C9-9155-45AE-8EC2-B3C24F3FDC75}"/>
                  </a:ext>
                </a:extLst>
              </p:cNvPr>
              <p:cNvSpPr txBox="1">
                <a:spLocks noChangeArrowheads="1"/>
              </p:cNvSpPr>
              <p:nvPr/>
            </p:nvSpPr>
            <p:spPr bwMode="auto">
              <a:xfrm>
                <a:off x="276927" y="2529923"/>
                <a:ext cx="35724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a:solidFill>
                      <a:srgbClr val="800000"/>
                    </a:solidFill>
                    <a:effectLst>
                      <a:outerShdw blurRad="38100" dist="38100" dir="2700000" algn="tl">
                        <a:srgbClr val="000000">
                          <a:alpha val="43137"/>
                        </a:srgbClr>
                      </a:outerShdw>
                    </a:effectLst>
                    <a:cs typeface="+mn-ea"/>
                    <a:sym typeface="+mn-lt"/>
                  </a:rPr>
                  <a:t>Large amount</a:t>
                </a:r>
                <a:r>
                  <a:rPr lang="zh-CN" altLang="en-US" b="1" dirty="0">
                    <a:solidFill>
                      <a:srgbClr val="800000"/>
                    </a:solidFill>
                    <a:effectLst>
                      <a:outerShdw blurRad="38100" dist="38100" dir="2700000" algn="tl">
                        <a:srgbClr val="000000">
                          <a:alpha val="43137"/>
                        </a:srgbClr>
                      </a:outerShdw>
                    </a:effectLst>
                    <a:cs typeface="+mn-ea"/>
                    <a:sym typeface="+mn-lt"/>
                  </a:rPr>
                  <a:t> </a:t>
                </a:r>
                <a:r>
                  <a:rPr lang="en-US" altLang="zh-CN" b="1" dirty="0">
                    <a:solidFill>
                      <a:srgbClr val="800000"/>
                    </a:solidFill>
                    <a:effectLst>
                      <a:outerShdw blurRad="38100" dist="38100" dir="2700000" algn="tl">
                        <a:srgbClr val="000000">
                          <a:alpha val="43137"/>
                        </a:srgbClr>
                      </a:outerShdw>
                    </a:effectLst>
                    <a:cs typeface="+mn-ea"/>
                    <a:sym typeface="+mn-lt"/>
                  </a:rPr>
                  <a:t>of</a:t>
                </a:r>
                <a:r>
                  <a:rPr lang="zh-CN" altLang="en-US" b="1" dirty="0">
                    <a:solidFill>
                      <a:srgbClr val="800000"/>
                    </a:solidFill>
                    <a:effectLst>
                      <a:outerShdw blurRad="38100" dist="38100" dir="2700000" algn="tl">
                        <a:srgbClr val="000000">
                          <a:alpha val="43137"/>
                        </a:srgbClr>
                      </a:outerShdw>
                    </a:effectLst>
                    <a:cs typeface="+mn-ea"/>
                    <a:sym typeface="+mn-lt"/>
                  </a:rPr>
                  <a:t> </a:t>
                </a:r>
                <a:endParaRPr lang="en-US" altLang="zh-CN" b="1" dirty="0">
                  <a:solidFill>
                    <a:srgbClr val="800000"/>
                  </a:solidFill>
                  <a:effectLst>
                    <a:outerShdw blurRad="38100" dist="38100" dir="2700000" algn="tl">
                      <a:srgbClr val="000000">
                        <a:alpha val="43137"/>
                      </a:srgbClr>
                    </a:outerShdw>
                  </a:effectLst>
                  <a:cs typeface="+mn-ea"/>
                  <a:sym typeface="+mn-lt"/>
                </a:endParaRPr>
              </a:p>
              <a:p>
                <a:pPr algn="ctr"/>
                <a:r>
                  <a:rPr lang="en-US" altLang="zh-CN" b="1" dirty="0">
                    <a:solidFill>
                      <a:srgbClr val="800000"/>
                    </a:solidFill>
                    <a:effectLst>
                      <a:outerShdw blurRad="38100" dist="38100" dir="2700000" algn="tl">
                        <a:srgbClr val="000000">
                          <a:alpha val="43137"/>
                        </a:srgbClr>
                      </a:outerShdw>
                    </a:effectLst>
                    <a:cs typeface="+mn-ea"/>
                    <a:sym typeface="+mn-lt"/>
                  </a:rPr>
                  <a:t>high-resolution images/videos</a:t>
                </a:r>
                <a:endParaRPr lang="zh-CN" altLang="en-US" sz="1800" b="1" dirty="0">
                  <a:solidFill>
                    <a:srgbClr val="800000"/>
                  </a:solidFill>
                  <a:effectLst>
                    <a:outerShdw blurRad="38100" dist="38100" dir="2700000" algn="tl">
                      <a:srgbClr val="000000">
                        <a:alpha val="43137"/>
                      </a:srgbClr>
                    </a:outerShdw>
                  </a:effectLst>
                  <a:cs typeface="+mn-ea"/>
                  <a:sym typeface="+mn-lt"/>
                </a:endParaRPr>
              </a:p>
            </p:txBody>
          </p:sp>
          <p:sp>
            <p:nvSpPr>
              <p:cNvPr id="9" name="Text Box 74">
                <a:extLst>
                  <a:ext uri="{FF2B5EF4-FFF2-40B4-BE49-F238E27FC236}">
                    <a16:creationId xmlns:a16="http://schemas.microsoft.com/office/drawing/2014/main" id="{50614B38-5639-40A5-97AD-EF48A4EBD05B}"/>
                  </a:ext>
                </a:extLst>
              </p:cNvPr>
              <p:cNvSpPr txBox="1">
                <a:spLocks noChangeArrowheads="1"/>
              </p:cNvSpPr>
              <p:nvPr/>
            </p:nvSpPr>
            <p:spPr bwMode="auto">
              <a:xfrm rot="16200000">
                <a:off x="8112168" y="2393407"/>
                <a:ext cx="738664" cy="1542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p>
                <a:pPr algn="ctr"/>
                <a:r>
                  <a:rPr lang="en-US" altLang="zh-CN" b="1" dirty="0">
                    <a:solidFill>
                      <a:srgbClr val="002060"/>
                    </a:solidFill>
                    <a:effectLst>
                      <a:outerShdw blurRad="38100" dist="38100" dir="2700000" algn="tl">
                        <a:srgbClr val="000000">
                          <a:alpha val="43137"/>
                        </a:srgbClr>
                      </a:outerShdw>
                    </a:effectLst>
                    <a:cs typeface="+mn-ea"/>
                    <a:sym typeface="+mn-lt"/>
                  </a:rPr>
                  <a:t>Terminal devices</a:t>
                </a:r>
                <a:endParaRPr lang="zh-CN" altLang="en-US" sz="1800" b="1" dirty="0">
                  <a:solidFill>
                    <a:srgbClr val="002060"/>
                  </a:solidFill>
                  <a:effectLst>
                    <a:outerShdw blurRad="38100" dist="38100" dir="2700000" algn="tl">
                      <a:srgbClr val="000000">
                        <a:alpha val="43137"/>
                      </a:srgbClr>
                    </a:outerShdw>
                  </a:effectLst>
                  <a:cs typeface="+mn-ea"/>
                  <a:sym typeface="+mn-lt"/>
                </a:endParaRPr>
              </a:p>
            </p:txBody>
          </p:sp>
          <p:sp>
            <p:nvSpPr>
              <p:cNvPr id="10" name="Freeform 76">
                <a:extLst>
                  <a:ext uri="{FF2B5EF4-FFF2-40B4-BE49-F238E27FC236}">
                    <a16:creationId xmlns:a16="http://schemas.microsoft.com/office/drawing/2014/main" id="{4769D076-E19A-41AF-A0C7-BC5425097762}"/>
                  </a:ext>
                </a:extLst>
              </p:cNvPr>
              <p:cNvSpPr>
                <a:spLocks/>
              </p:cNvSpPr>
              <p:nvPr/>
            </p:nvSpPr>
            <p:spPr bwMode="auto">
              <a:xfrm>
                <a:off x="6098528" y="2912857"/>
                <a:ext cx="468448" cy="185166"/>
              </a:xfrm>
              <a:custGeom>
                <a:avLst/>
                <a:gdLst>
                  <a:gd name="T0" fmla="*/ 282 w 562"/>
                  <a:gd name="T1" fmla="*/ 19 h 523"/>
                  <a:gd name="T2" fmla="*/ 0 w 562"/>
                  <a:gd name="T3" fmla="*/ 0 h 523"/>
                  <a:gd name="T4" fmla="*/ 208 w 562"/>
                  <a:gd name="T5" fmla="*/ 155 h 523"/>
                  <a:gd name="T6" fmla="*/ 121 w 562"/>
                  <a:gd name="T7" fmla="*/ 150 h 523"/>
                  <a:gd name="T8" fmla="*/ 318 w 562"/>
                  <a:gd name="T9" fmla="*/ 295 h 523"/>
                  <a:gd name="T10" fmla="*/ 244 w 562"/>
                  <a:gd name="T11" fmla="*/ 291 h 523"/>
                  <a:gd name="T12" fmla="*/ 562 w 562"/>
                  <a:gd name="T13" fmla="*/ 523 h 523"/>
                  <a:gd name="T14" fmla="*/ 402 w 562"/>
                  <a:gd name="T15" fmla="*/ 304 h 523"/>
                  <a:gd name="T16" fmla="*/ 462 w 562"/>
                  <a:gd name="T17" fmla="*/ 308 h 523"/>
                  <a:gd name="T18" fmla="*/ 322 w 562"/>
                  <a:gd name="T19" fmla="*/ 163 h 523"/>
                  <a:gd name="T20" fmla="*/ 382 w 562"/>
                  <a:gd name="T21" fmla="*/ 169 h 523"/>
                  <a:gd name="T22" fmla="*/ 282 w 562"/>
                  <a:gd name="T23" fmla="*/ 19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2" h="523">
                    <a:moveTo>
                      <a:pt x="282" y="19"/>
                    </a:moveTo>
                    <a:lnTo>
                      <a:pt x="0" y="0"/>
                    </a:lnTo>
                    <a:lnTo>
                      <a:pt x="208" y="155"/>
                    </a:lnTo>
                    <a:lnTo>
                      <a:pt x="121" y="150"/>
                    </a:lnTo>
                    <a:lnTo>
                      <a:pt x="318" y="295"/>
                    </a:lnTo>
                    <a:lnTo>
                      <a:pt x="244" y="291"/>
                    </a:lnTo>
                    <a:lnTo>
                      <a:pt x="562" y="523"/>
                    </a:lnTo>
                    <a:lnTo>
                      <a:pt x="402" y="304"/>
                    </a:lnTo>
                    <a:lnTo>
                      <a:pt x="462" y="308"/>
                    </a:lnTo>
                    <a:lnTo>
                      <a:pt x="322" y="163"/>
                    </a:lnTo>
                    <a:lnTo>
                      <a:pt x="382" y="169"/>
                    </a:lnTo>
                    <a:lnTo>
                      <a:pt x="282" y="19"/>
                    </a:lnTo>
                    <a:close/>
                  </a:path>
                </a:pathLst>
              </a:custGeom>
              <a:solidFill>
                <a:srgbClr val="FFFF00"/>
              </a:solidFill>
              <a:ln w="9525">
                <a:solidFill>
                  <a:srgbClr val="40458C"/>
                </a:solidFill>
                <a:prstDash val="solid"/>
                <a:round/>
                <a:headEnd/>
                <a:tailEnd/>
              </a:ln>
            </p:spPr>
            <p:txBody>
              <a:bodyPr/>
              <a:lstStyle/>
              <a:p>
                <a:pPr fontAlgn="auto">
                  <a:spcAft>
                    <a:spcPts val="0"/>
                  </a:spcAft>
                  <a:defRPr/>
                </a:pPr>
                <a:endParaRPr kumimoji="0" lang="zh-CN" altLang="en-US" sz="1800" b="1" kern="0">
                  <a:solidFill>
                    <a:srgbClr val="40458C"/>
                  </a:solidFill>
                  <a:effectLst>
                    <a:outerShdw blurRad="38100" dist="38100" dir="2700000" algn="tl">
                      <a:srgbClr val="000000">
                        <a:alpha val="43137"/>
                      </a:srgbClr>
                    </a:outerShdw>
                  </a:effectLst>
                  <a:cs typeface="+mn-ea"/>
                  <a:sym typeface="+mn-lt"/>
                </a:endParaRPr>
              </a:p>
            </p:txBody>
          </p:sp>
          <p:sp>
            <p:nvSpPr>
              <p:cNvPr id="11" name="Freeform 79">
                <a:extLst>
                  <a:ext uri="{FF2B5EF4-FFF2-40B4-BE49-F238E27FC236}">
                    <a16:creationId xmlns:a16="http://schemas.microsoft.com/office/drawing/2014/main" id="{1382CBD6-FA43-44D4-B9B0-CCB283CE48EC}"/>
                  </a:ext>
                </a:extLst>
              </p:cNvPr>
              <p:cNvSpPr>
                <a:spLocks/>
              </p:cNvSpPr>
              <p:nvPr/>
            </p:nvSpPr>
            <p:spPr bwMode="auto">
              <a:xfrm>
                <a:off x="6134965" y="3317243"/>
                <a:ext cx="437437" cy="135711"/>
              </a:xfrm>
              <a:custGeom>
                <a:avLst/>
                <a:gdLst>
                  <a:gd name="T0" fmla="*/ 151 w 804"/>
                  <a:gd name="T1" fmla="*/ 67 h 354"/>
                  <a:gd name="T2" fmla="*/ 0 w 804"/>
                  <a:gd name="T3" fmla="*/ 354 h 354"/>
                  <a:gd name="T4" fmla="*/ 257 w 804"/>
                  <a:gd name="T5" fmla="*/ 205 h 354"/>
                  <a:gd name="T6" fmla="*/ 212 w 804"/>
                  <a:gd name="T7" fmla="*/ 294 h 354"/>
                  <a:gd name="T8" fmla="*/ 455 w 804"/>
                  <a:gd name="T9" fmla="*/ 153 h 354"/>
                  <a:gd name="T10" fmla="*/ 415 w 804"/>
                  <a:gd name="T11" fmla="*/ 227 h 354"/>
                  <a:gd name="T12" fmla="*/ 804 w 804"/>
                  <a:gd name="T13" fmla="*/ 0 h 354"/>
                  <a:gd name="T14" fmla="*/ 502 w 804"/>
                  <a:gd name="T15" fmla="*/ 70 h 354"/>
                  <a:gd name="T16" fmla="*/ 535 w 804"/>
                  <a:gd name="T17" fmla="*/ 7 h 354"/>
                  <a:gd name="T18" fmla="*/ 318 w 804"/>
                  <a:gd name="T19" fmla="*/ 89 h 354"/>
                  <a:gd name="T20" fmla="*/ 352 w 804"/>
                  <a:gd name="T21" fmla="*/ 29 h 354"/>
                  <a:gd name="T22" fmla="*/ 151 w 804"/>
                  <a:gd name="T23" fmla="*/ 6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4" h="354">
                    <a:moveTo>
                      <a:pt x="151" y="67"/>
                    </a:moveTo>
                    <a:lnTo>
                      <a:pt x="0" y="354"/>
                    </a:lnTo>
                    <a:lnTo>
                      <a:pt x="257" y="205"/>
                    </a:lnTo>
                    <a:lnTo>
                      <a:pt x="212" y="294"/>
                    </a:lnTo>
                    <a:lnTo>
                      <a:pt x="455" y="153"/>
                    </a:lnTo>
                    <a:lnTo>
                      <a:pt x="415" y="227"/>
                    </a:lnTo>
                    <a:lnTo>
                      <a:pt x="804" y="0"/>
                    </a:lnTo>
                    <a:lnTo>
                      <a:pt x="502" y="70"/>
                    </a:lnTo>
                    <a:lnTo>
                      <a:pt x="535" y="7"/>
                    </a:lnTo>
                    <a:lnTo>
                      <a:pt x="318" y="89"/>
                    </a:lnTo>
                    <a:lnTo>
                      <a:pt x="352" y="29"/>
                    </a:lnTo>
                    <a:lnTo>
                      <a:pt x="151" y="67"/>
                    </a:lnTo>
                    <a:close/>
                  </a:path>
                </a:pathLst>
              </a:custGeom>
              <a:solidFill>
                <a:srgbClr val="FFFF66"/>
              </a:solidFill>
              <a:ln w="9525">
                <a:solidFill>
                  <a:srgbClr val="40458C"/>
                </a:solidFill>
                <a:round/>
                <a:headEnd/>
                <a:tailEnd/>
              </a:ln>
            </p:spPr>
            <p:txBody>
              <a:bodyPr/>
              <a:lstStyle/>
              <a:p>
                <a:pPr fontAlgn="auto">
                  <a:spcAft>
                    <a:spcPts val="0"/>
                  </a:spcAft>
                  <a:defRPr/>
                </a:pPr>
                <a:endParaRPr kumimoji="0" lang="zh-CN" altLang="en-US" sz="1800" b="1" kern="0">
                  <a:solidFill>
                    <a:srgbClr val="40458C"/>
                  </a:solidFill>
                  <a:effectLst>
                    <a:outerShdw blurRad="38100" dist="38100" dir="2700000" algn="tl">
                      <a:srgbClr val="000000">
                        <a:alpha val="43137"/>
                      </a:srgbClr>
                    </a:outerShdw>
                  </a:effectLst>
                  <a:cs typeface="+mn-ea"/>
                  <a:sym typeface="+mn-lt"/>
                </a:endParaRPr>
              </a:p>
            </p:txBody>
          </p:sp>
          <p:sp>
            <p:nvSpPr>
              <p:cNvPr id="12" name="Cloud">
                <a:extLst>
                  <a:ext uri="{FF2B5EF4-FFF2-40B4-BE49-F238E27FC236}">
                    <a16:creationId xmlns:a16="http://schemas.microsoft.com/office/drawing/2014/main" id="{BBDD8274-589C-4A0A-97C3-07C1C7AACE2A}"/>
                  </a:ext>
                </a:extLst>
              </p:cNvPr>
              <p:cNvSpPr>
                <a:spLocks noChangeAspect="1" noEditPoints="1" noChangeArrowheads="1"/>
              </p:cNvSpPr>
              <p:nvPr/>
            </p:nvSpPr>
            <p:spPr bwMode="auto">
              <a:xfrm>
                <a:off x="4039728" y="2523548"/>
                <a:ext cx="1866865" cy="133578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FFFF00"/>
                </a:solidFill>
                <a:miter lim="800000"/>
                <a:headEnd/>
                <a:tailEnd/>
              </a:ln>
              <a:effectLst>
                <a:outerShdw dist="107763" dir="2700000" algn="ctr" rotWithShape="0">
                  <a:srgbClr val="808080"/>
                </a:outerShdw>
              </a:effectLst>
            </p:spPr>
            <p:txBody>
              <a:bodyPr/>
              <a:lstStyle/>
              <a:p>
                <a:endParaRPr lang="zh-CN" altLang="en-US" sz="3200" b="1">
                  <a:solidFill>
                    <a:srgbClr val="FF0000"/>
                  </a:solidFill>
                  <a:effectLst>
                    <a:outerShdw blurRad="38100" dist="38100" dir="2700000" algn="tl">
                      <a:srgbClr val="000000">
                        <a:alpha val="43137"/>
                      </a:srgbClr>
                    </a:outerShdw>
                  </a:effectLst>
                  <a:cs typeface="+mn-ea"/>
                  <a:sym typeface="+mn-lt"/>
                </a:endParaRPr>
              </a:p>
            </p:txBody>
          </p:sp>
          <p:sp>
            <p:nvSpPr>
              <p:cNvPr id="13" name="Text Box 85">
                <a:extLst>
                  <a:ext uri="{FF2B5EF4-FFF2-40B4-BE49-F238E27FC236}">
                    <a16:creationId xmlns:a16="http://schemas.microsoft.com/office/drawing/2014/main" id="{404986B5-46F5-439A-8954-569CBFD1EB78}"/>
                  </a:ext>
                </a:extLst>
              </p:cNvPr>
              <p:cNvSpPr txBox="1">
                <a:spLocks noChangeArrowheads="1"/>
              </p:cNvSpPr>
              <p:nvPr/>
            </p:nvSpPr>
            <p:spPr bwMode="auto">
              <a:xfrm>
                <a:off x="4154630" y="2801818"/>
                <a:ext cx="1519024"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ts val="600"/>
                  </a:spcBef>
                </a:pPr>
                <a:r>
                  <a:rPr kumimoji="0" lang="en-US" altLang="zh-CN" sz="2000" b="1" dirty="0">
                    <a:solidFill>
                      <a:srgbClr val="800000"/>
                    </a:solidFill>
                    <a:effectLst>
                      <a:outerShdw blurRad="38100" dist="38100" dir="2700000" algn="tl">
                        <a:srgbClr val="000000">
                          <a:alpha val="43137"/>
                        </a:srgbClr>
                      </a:outerShdw>
                    </a:effectLst>
                    <a:latin typeface="+mn-lt"/>
                    <a:cs typeface="+mn-ea"/>
                    <a:sym typeface="+mn-lt"/>
                  </a:rPr>
                  <a:t>Limited</a:t>
                </a:r>
              </a:p>
              <a:p>
                <a:pPr>
                  <a:spcBef>
                    <a:spcPts val="600"/>
                  </a:spcBef>
                </a:pPr>
                <a:r>
                  <a:rPr kumimoji="0" lang="en-US" altLang="zh-CN" sz="2000" b="1" dirty="0">
                    <a:solidFill>
                      <a:srgbClr val="800000"/>
                    </a:solidFill>
                    <a:effectLst>
                      <a:outerShdw blurRad="38100" dist="38100" dir="2700000" algn="tl">
                        <a:srgbClr val="000000">
                          <a:alpha val="43137"/>
                        </a:srgbClr>
                      </a:outerShdw>
                    </a:effectLst>
                    <a:latin typeface="+mn-lt"/>
                    <a:cs typeface="+mn-ea"/>
                    <a:sym typeface="+mn-lt"/>
                  </a:rPr>
                  <a:t>bandwidth</a:t>
                </a:r>
                <a:endParaRPr kumimoji="0" lang="zh-CN" altLang="en-US" sz="2000" b="1" dirty="0">
                  <a:solidFill>
                    <a:srgbClr val="800000"/>
                  </a:solidFill>
                  <a:effectLst>
                    <a:outerShdw blurRad="38100" dist="38100" dir="2700000" algn="tl">
                      <a:srgbClr val="000000">
                        <a:alpha val="43137"/>
                      </a:srgbClr>
                    </a:outerShdw>
                  </a:effectLst>
                  <a:latin typeface="+mn-lt"/>
                  <a:cs typeface="+mn-ea"/>
                  <a:sym typeface="+mn-lt"/>
                </a:endParaRPr>
              </a:p>
            </p:txBody>
          </p:sp>
          <p:pic>
            <p:nvPicPr>
              <p:cNvPr id="15" name="Picture 8">
                <a:extLst>
                  <a:ext uri="{FF2B5EF4-FFF2-40B4-BE49-F238E27FC236}">
                    <a16:creationId xmlns:a16="http://schemas.microsoft.com/office/drawing/2014/main" id="{380E7BC8-678A-4B56-8734-4B15AE1ACFF6}"/>
                  </a:ext>
                </a:extLst>
              </p:cNvPr>
              <p:cNvPicPr>
                <a:picLocks noChangeAspect="1" noChangeArrowheads="1"/>
              </p:cNvPicPr>
              <p:nvPr/>
            </p:nvPicPr>
            <p:blipFill>
              <a:blip r:embed="rId3" cstate="print"/>
              <a:srcRect/>
              <a:stretch>
                <a:fillRect/>
              </a:stretch>
            </p:blipFill>
            <p:spPr bwMode="auto">
              <a:xfrm>
                <a:off x="6631702" y="2831690"/>
                <a:ext cx="479020" cy="603167"/>
              </a:xfrm>
              <a:prstGeom prst="rect">
                <a:avLst/>
              </a:prstGeom>
              <a:noFill/>
              <a:ln w="9525">
                <a:noFill/>
                <a:miter lim="800000"/>
                <a:headEnd/>
                <a:tailEnd/>
              </a:ln>
            </p:spPr>
          </p:pic>
          <p:pic>
            <p:nvPicPr>
              <p:cNvPr id="16" name="Picture 6">
                <a:extLst>
                  <a:ext uri="{FF2B5EF4-FFF2-40B4-BE49-F238E27FC236}">
                    <a16:creationId xmlns:a16="http://schemas.microsoft.com/office/drawing/2014/main" id="{B82FE8A9-DD87-4631-AADA-2C006DE930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383" y="3210404"/>
                <a:ext cx="679336" cy="511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7">
                <a:extLst>
                  <a:ext uri="{FF2B5EF4-FFF2-40B4-BE49-F238E27FC236}">
                    <a16:creationId xmlns:a16="http://schemas.microsoft.com/office/drawing/2014/main" id="{7054944A-59FD-49B5-9F5B-B4EB666C9A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4067" y="3215602"/>
                <a:ext cx="732062" cy="478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4" descr="C:\Documents and Settings\admin\Application Data\Tencent\Users\598842055\QQ\WinTemp\RichOle\1KD7U_(5W$H0@90Z3F[)[}R.jpg">
                <a:extLst>
                  <a:ext uri="{FF2B5EF4-FFF2-40B4-BE49-F238E27FC236}">
                    <a16:creationId xmlns:a16="http://schemas.microsoft.com/office/drawing/2014/main" id="{59E54818-9196-43DF-8FDF-C1B671D3419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84356" y="3215602"/>
                <a:ext cx="649846" cy="47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 name="Picture 19">
              <a:extLst>
                <a:ext uri="{FF2B5EF4-FFF2-40B4-BE49-F238E27FC236}">
                  <a16:creationId xmlns:a16="http://schemas.microsoft.com/office/drawing/2014/main" id="{C16E77DB-1EC1-4E29-8BF5-C7E5167D9C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3392" y="548019"/>
              <a:ext cx="680889" cy="116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 Box 85">
              <a:extLst>
                <a:ext uri="{FF2B5EF4-FFF2-40B4-BE49-F238E27FC236}">
                  <a16:creationId xmlns:a16="http://schemas.microsoft.com/office/drawing/2014/main" id="{543E1315-6535-48F9-9BE4-75996341A56A}"/>
                </a:ext>
              </a:extLst>
            </p:cNvPr>
            <p:cNvSpPr txBox="1">
              <a:spLocks noChangeArrowheads="1"/>
            </p:cNvSpPr>
            <p:nvPr/>
          </p:nvSpPr>
          <p:spPr bwMode="auto">
            <a:xfrm>
              <a:off x="7798838" y="1622613"/>
              <a:ext cx="26859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ts val="600"/>
                </a:spcBef>
              </a:pPr>
              <a:r>
                <a:rPr kumimoji="0" lang="en-US" altLang="zh-CN" sz="2000" b="1" dirty="0">
                  <a:solidFill>
                    <a:srgbClr val="800000"/>
                  </a:solidFill>
                  <a:effectLst>
                    <a:outerShdw blurRad="38100" dist="38100" dir="2700000" algn="tl">
                      <a:srgbClr val="000000">
                        <a:alpha val="43137"/>
                      </a:srgbClr>
                    </a:outerShdw>
                  </a:effectLst>
                  <a:latin typeface="+mn-lt"/>
                  <a:cs typeface="+mn-ea"/>
                  <a:sym typeface="+mn-lt"/>
                </a:rPr>
                <a:t>Limited storage</a:t>
              </a:r>
            </a:p>
          </p:txBody>
        </p:sp>
      </p:grpSp>
      <p:pic>
        <p:nvPicPr>
          <p:cNvPr id="29" name="Picture 28">
            <a:extLst>
              <a:ext uri="{FF2B5EF4-FFF2-40B4-BE49-F238E27FC236}">
                <a16:creationId xmlns:a16="http://schemas.microsoft.com/office/drawing/2014/main" id="{FCAFDC7E-F728-4D58-BB07-463D48890A29}"/>
              </a:ext>
            </a:extLst>
          </p:cNvPr>
          <p:cNvPicPr>
            <a:picLocks noChangeAspect="1"/>
          </p:cNvPicPr>
          <p:nvPr/>
        </p:nvPicPr>
        <p:blipFill>
          <a:blip r:embed="rId8"/>
          <a:stretch>
            <a:fillRect/>
          </a:stretch>
        </p:blipFill>
        <p:spPr>
          <a:xfrm>
            <a:off x="758817" y="2383967"/>
            <a:ext cx="3476191" cy="2609524"/>
          </a:xfrm>
          <a:prstGeom prst="rect">
            <a:avLst/>
          </a:prstGeom>
        </p:spPr>
      </p:pic>
      <p:sp>
        <p:nvSpPr>
          <p:cNvPr id="30" name="TextBox 29">
            <a:extLst>
              <a:ext uri="{FF2B5EF4-FFF2-40B4-BE49-F238E27FC236}">
                <a16:creationId xmlns:a16="http://schemas.microsoft.com/office/drawing/2014/main" id="{E7895F3B-E24D-4A12-B3DE-1AFE506F2E42}"/>
              </a:ext>
            </a:extLst>
          </p:cNvPr>
          <p:cNvSpPr txBox="1"/>
          <p:nvPr/>
        </p:nvSpPr>
        <p:spPr>
          <a:xfrm>
            <a:off x="4600468" y="2383967"/>
            <a:ext cx="5011618" cy="369332"/>
          </a:xfrm>
          <a:prstGeom prst="rect">
            <a:avLst/>
          </a:prstGeom>
          <a:noFill/>
        </p:spPr>
        <p:txBody>
          <a:bodyPr wrap="square" rtlCol="0">
            <a:spAutoFit/>
          </a:bodyPr>
          <a:lstStyle/>
          <a:p>
            <a:r>
              <a:rPr lang="en-US" altLang="zh-CN" dirty="0"/>
              <a:t>7296 x 5472 = 39,923,712 pixels</a:t>
            </a:r>
            <a:endParaRPr lang="zh-CN" altLang="en-US" dirty="0"/>
          </a:p>
        </p:txBody>
      </p:sp>
      <p:sp>
        <p:nvSpPr>
          <p:cNvPr id="32" name="TextBox 31">
            <a:extLst>
              <a:ext uri="{FF2B5EF4-FFF2-40B4-BE49-F238E27FC236}">
                <a16:creationId xmlns:a16="http://schemas.microsoft.com/office/drawing/2014/main" id="{76698739-EB88-467C-8E72-4EE71680CE64}"/>
              </a:ext>
            </a:extLst>
          </p:cNvPr>
          <p:cNvSpPr txBox="1"/>
          <p:nvPr/>
        </p:nvSpPr>
        <p:spPr>
          <a:xfrm>
            <a:off x="4600468" y="2819368"/>
            <a:ext cx="5011618" cy="369332"/>
          </a:xfrm>
          <a:prstGeom prst="rect">
            <a:avLst/>
          </a:prstGeom>
          <a:noFill/>
        </p:spPr>
        <p:txBody>
          <a:bodyPr wrap="square" rtlCol="0">
            <a:spAutoFit/>
          </a:bodyPr>
          <a:lstStyle/>
          <a:p>
            <a:r>
              <a:rPr lang="en-US" altLang="zh-CN" b="1" dirty="0">
                <a:solidFill>
                  <a:srgbClr val="0070C0"/>
                </a:solidFill>
              </a:rPr>
              <a:t>Uncompressed image: </a:t>
            </a:r>
            <a:r>
              <a:rPr lang="en-US" altLang="zh-CN" dirty="0"/>
              <a:t>39,923,712 x 3 = 120 MB </a:t>
            </a:r>
            <a:endParaRPr lang="zh-CN" altLang="en-US" dirty="0"/>
          </a:p>
        </p:txBody>
      </p:sp>
      <p:sp>
        <p:nvSpPr>
          <p:cNvPr id="33" name="TextBox 32">
            <a:extLst>
              <a:ext uri="{FF2B5EF4-FFF2-40B4-BE49-F238E27FC236}">
                <a16:creationId xmlns:a16="http://schemas.microsoft.com/office/drawing/2014/main" id="{2F38A4E3-913E-47E3-A439-A86C6109C1DE}"/>
              </a:ext>
            </a:extLst>
          </p:cNvPr>
          <p:cNvSpPr txBox="1"/>
          <p:nvPr/>
        </p:nvSpPr>
        <p:spPr>
          <a:xfrm>
            <a:off x="4600467" y="3254769"/>
            <a:ext cx="7677258" cy="369332"/>
          </a:xfrm>
          <a:prstGeom prst="rect">
            <a:avLst/>
          </a:prstGeom>
          <a:noFill/>
        </p:spPr>
        <p:txBody>
          <a:bodyPr wrap="square" rtlCol="0">
            <a:spAutoFit/>
          </a:bodyPr>
          <a:lstStyle/>
          <a:p>
            <a:r>
              <a:rPr lang="en-US" altLang="zh-CN" b="1" dirty="0">
                <a:solidFill>
                  <a:srgbClr val="0070C0"/>
                </a:solidFill>
              </a:rPr>
              <a:t>Uncompressed video (60 fps): </a:t>
            </a:r>
            <a:r>
              <a:rPr lang="en-US" altLang="zh-CN" dirty="0"/>
              <a:t>120 MB x 60 = 7.2 </a:t>
            </a:r>
            <a:r>
              <a:rPr lang="en-US" altLang="zh-CN" dirty="0" err="1"/>
              <a:t>GBps</a:t>
            </a:r>
            <a:r>
              <a:rPr lang="en-US" altLang="zh-CN" dirty="0"/>
              <a:t> (18s needs 128 GB)</a:t>
            </a:r>
            <a:endParaRPr lang="zh-CN" altLang="en-US" dirty="0"/>
          </a:p>
        </p:txBody>
      </p:sp>
      <p:sp>
        <p:nvSpPr>
          <p:cNvPr id="34" name="TextBox 33">
            <a:extLst>
              <a:ext uri="{FF2B5EF4-FFF2-40B4-BE49-F238E27FC236}">
                <a16:creationId xmlns:a16="http://schemas.microsoft.com/office/drawing/2014/main" id="{C749B143-EDAC-4216-8741-8324FC59BF33}"/>
              </a:ext>
            </a:extLst>
          </p:cNvPr>
          <p:cNvSpPr txBox="1"/>
          <p:nvPr/>
        </p:nvSpPr>
        <p:spPr>
          <a:xfrm>
            <a:off x="4600466" y="4125571"/>
            <a:ext cx="6655361" cy="369332"/>
          </a:xfrm>
          <a:prstGeom prst="rect">
            <a:avLst/>
          </a:prstGeom>
          <a:noFill/>
        </p:spPr>
        <p:txBody>
          <a:bodyPr wrap="square" rtlCol="0">
            <a:spAutoFit/>
          </a:bodyPr>
          <a:lstStyle/>
          <a:p>
            <a:r>
              <a:rPr lang="en-US" altLang="zh-CN" b="1" dirty="0">
                <a:solidFill>
                  <a:srgbClr val="0070C0"/>
                </a:solidFill>
              </a:rPr>
              <a:t>Lossless compression (.</a:t>
            </a:r>
            <a:r>
              <a:rPr lang="en-US" altLang="zh-CN" b="1" dirty="0" err="1">
                <a:solidFill>
                  <a:srgbClr val="0070C0"/>
                </a:solidFill>
              </a:rPr>
              <a:t>png</a:t>
            </a:r>
            <a:r>
              <a:rPr lang="en-US" altLang="zh-CN" b="1" dirty="0">
                <a:solidFill>
                  <a:srgbClr val="0070C0"/>
                </a:solidFill>
              </a:rPr>
              <a:t>): </a:t>
            </a:r>
            <a:r>
              <a:rPr lang="en-US" altLang="zh-CN" dirty="0"/>
              <a:t>44 MB </a:t>
            </a:r>
            <a:endParaRPr lang="zh-CN" altLang="en-US" dirty="0"/>
          </a:p>
        </p:txBody>
      </p:sp>
      <p:sp>
        <p:nvSpPr>
          <p:cNvPr id="35" name="TextBox 34">
            <a:extLst>
              <a:ext uri="{FF2B5EF4-FFF2-40B4-BE49-F238E27FC236}">
                <a16:creationId xmlns:a16="http://schemas.microsoft.com/office/drawing/2014/main" id="{887A2D9C-7F08-47AD-93F0-50F5C963989A}"/>
              </a:ext>
            </a:extLst>
          </p:cNvPr>
          <p:cNvSpPr txBox="1"/>
          <p:nvPr/>
        </p:nvSpPr>
        <p:spPr>
          <a:xfrm>
            <a:off x="4600466" y="4504892"/>
            <a:ext cx="6655361" cy="369332"/>
          </a:xfrm>
          <a:prstGeom prst="rect">
            <a:avLst/>
          </a:prstGeom>
          <a:noFill/>
        </p:spPr>
        <p:txBody>
          <a:bodyPr wrap="square" rtlCol="0">
            <a:spAutoFit/>
          </a:bodyPr>
          <a:lstStyle/>
          <a:p>
            <a:r>
              <a:rPr lang="en-US" altLang="zh-CN" b="1" dirty="0">
                <a:solidFill>
                  <a:srgbClr val="0070C0"/>
                </a:solidFill>
              </a:rPr>
              <a:t>Lossy compression (.jpg): </a:t>
            </a:r>
            <a:r>
              <a:rPr lang="en-US" altLang="zh-CN" dirty="0"/>
              <a:t> 9 MB </a:t>
            </a:r>
            <a:endParaRPr lang="zh-CN" altLang="en-US" dirty="0"/>
          </a:p>
        </p:txBody>
      </p:sp>
      <p:sp>
        <p:nvSpPr>
          <p:cNvPr id="36" name="TextBox 35">
            <a:extLst>
              <a:ext uri="{FF2B5EF4-FFF2-40B4-BE49-F238E27FC236}">
                <a16:creationId xmlns:a16="http://schemas.microsoft.com/office/drawing/2014/main" id="{2DE9FEFC-2D7A-4249-BC2C-0CB82CC59466}"/>
              </a:ext>
            </a:extLst>
          </p:cNvPr>
          <p:cNvSpPr txBox="1"/>
          <p:nvPr/>
        </p:nvSpPr>
        <p:spPr>
          <a:xfrm>
            <a:off x="1611085" y="5459879"/>
            <a:ext cx="8969829" cy="830997"/>
          </a:xfrm>
          <a:prstGeom prst="rect">
            <a:avLst/>
          </a:prstGeom>
          <a:noFill/>
          <a:ln w="25400">
            <a:solidFill>
              <a:schemeClr val="accent1"/>
            </a:solidFill>
          </a:ln>
        </p:spPr>
        <p:txBody>
          <a:bodyPr wrap="square">
            <a:spAutoFit/>
          </a:bodyPr>
          <a:lstStyle/>
          <a:p>
            <a:pPr algn="ctr"/>
            <a:r>
              <a:rPr lang="en-US" altLang="zh-CN" sz="2400" b="0" i="0" dirty="0">
                <a:solidFill>
                  <a:srgbClr val="152732"/>
                </a:solidFill>
                <a:effectLst/>
                <a:latin typeface="Open Sans"/>
              </a:rPr>
              <a:t>Image/video compression plays an important role in </a:t>
            </a:r>
          </a:p>
          <a:p>
            <a:pPr algn="ctr"/>
            <a:r>
              <a:rPr lang="en-US" altLang="zh-CN" sz="2400" b="0" i="0" dirty="0">
                <a:solidFill>
                  <a:srgbClr val="152732"/>
                </a:solidFill>
                <a:effectLst/>
                <a:latin typeface="Open Sans"/>
              </a:rPr>
              <a:t>multimedia streaming, online conference, data storage, etc.</a:t>
            </a:r>
          </a:p>
        </p:txBody>
      </p:sp>
    </p:spTree>
    <p:extLst>
      <p:ext uri="{BB962C8B-B14F-4D97-AF65-F5344CB8AC3E}">
        <p14:creationId xmlns:p14="http://schemas.microsoft.com/office/powerpoint/2010/main" val="358470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anim calcmode="lin" valueType="num">
                                      <p:cBhvr>
                                        <p:cTn id="8" dur="500" fill="hold"/>
                                        <p:tgtEl>
                                          <p:spTgt spid="37"/>
                                        </p:tgtEl>
                                        <p:attrNameLst>
                                          <p:attrName>ppt_x</p:attrName>
                                        </p:attrNameLst>
                                      </p:cBhvr>
                                      <p:tavLst>
                                        <p:tav tm="0">
                                          <p:val>
                                            <p:strVal val="#ppt_x"/>
                                          </p:val>
                                        </p:tav>
                                        <p:tav tm="100000">
                                          <p:val>
                                            <p:strVal val="#ppt_x"/>
                                          </p:val>
                                        </p:tav>
                                      </p:tavLst>
                                    </p:anim>
                                    <p:anim calcmode="lin" valueType="num">
                                      <p:cBhvr>
                                        <p:cTn id="9" dur="5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anim calcmode="lin" valueType="num">
                                      <p:cBhvr>
                                        <p:cTn id="15" dur="500" fill="hold"/>
                                        <p:tgtEl>
                                          <p:spTgt spid="29"/>
                                        </p:tgtEl>
                                        <p:attrNameLst>
                                          <p:attrName>ppt_x</p:attrName>
                                        </p:attrNameLst>
                                      </p:cBhvr>
                                      <p:tavLst>
                                        <p:tav tm="0">
                                          <p:val>
                                            <p:strVal val="#ppt_x"/>
                                          </p:val>
                                        </p:tav>
                                        <p:tav tm="100000">
                                          <p:val>
                                            <p:strVal val="#ppt_x"/>
                                          </p:val>
                                        </p:tav>
                                      </p:tavLst>
                                    </p:anim>
                                    <p:anim calcmode="lin" valueType="num">
                                      <p:cBhvr>
                                        <p:cTn id="16" dur="500" fill="hold"/>
                                        <p:tgtEl>
                                          <p:spTgt spid="2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anim calcmode="lin" valueType="num">
                                      <p:cBhvr>
                                        <p:cTn id="20" dur="500" fill="hold"/>
                                        <p:tgtEl>
                                          <p:spTgt spid="30"/>
                                        </p:tgtEl>
                                        <p:attrNameLst>
                                          <p:attrName>ppt_x</p:attrName>
                                        </p:attrNameLst>
                                      </p:cBhvr>
                                      <p:tavLst>
                                        <p:tav tm="0">
                                          <p:val>
                                            <p:strVal val="#ppt_x"/>
                                          </p:val>
                                        </p:tav>
                                        <p:tav tm="100000">
                                          <p:val>
                                            <p:strVal val="#ppt_x"/>
                                          </p:val>
                                        </p:tav>
                                      </p:tavLst>
                                    </p:anim>
                                    <p:anim calcmode="lin" valueType="num">
                                      <p:cBhvr>
                                        <p:cTn id="21"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P spid="34" grpId="0"/>
      <p:bldP spid="35" grpId="0"/>
      <p:bldP spid="3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F08448-CADF-4ECC-B46C-872D11D43005}"/>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5" name="内容占位符 2">
            <a:extLst>
              <a:ext uri="{FF2B5EF4-FFF2-40B4-BE49-F238E27FC236}">
                <a16:creationId xmlns:a16="http://schemas.microsoft.com/office/drawing/2014/main" id="{DFD2670A-D3F8-4AB1-A6F9-42C0E1BB367C}"/>
              </a:ext>
            </a:extLst>
          </p:cNvPr>
          <p:cNvSpPr>
            <a:spLocks noGrp="1"/>
          </p:cNvSpPr>
          <p:nvPr>
            <p:ph idx="1"/>
          </p:nvPr>
        </p:nvSpPr>
        <p:spPr>
          <a:xfrm>
            <a:off x="190830" y="955313"/>
            <a:ext cx="12001170" cy="4351338"/>
          </a:xfrm>
        </p:spPr>
        <p:txBody>
          <a:bodyPr>
            <a:normAutofit/>
          </a:bodyPr>
          <a:lstStyle/>
          <a:p>
            <a:r>
              <a:rPr kumimoji="1" lang="en-US" altLang="zh-CN" sz="2400" dirty="0"/>
              <a:t>Will learning-based compression be standardized?</a:t>
            </a:r>
          </a:p>
          <a:p>
            <a:r>
              <a:rPr kumimoji="1" lang="en-US" altLang="zh-CN" sz="2400" dirty="0"/>
              <a:t>Can learning-based method be compatible with traditional standards (e.g., JPEG)?</a:t>
            </a:r>
          </a:p>
        </p:txBody>
      </p:sp>
      <p:sp>
        <p:nvSpPr>
          <p:cNvPr id="8" name="TextBox 7">
            <a:extLst>
              <a:ext uri="{FF2B5EF4-FFF2-40B4-BE49-F238E27FC236}">
                <a16:creationId xmlns:a16="http://schemas.microsoft.com/office/drawing/2014/main" id="{3AA3DAE2-1E1B-413E-BFD4-57AE6A57EB2C}"/>
              </a:ext>
            </a:extLst>
          </p:cNvPr>
          <p:cNvSpPr txBox="1"/>
          <p:nvPr/>
        </p:nvSpPr>
        <p:spPr>
          <a:xfrm>
            <a:off x="355601" y="1913729"/>
            <a:ext cx="6564085" cy="461665"/>
          </a:xfrm>
          <a:prstGeom prst="rect">
            <a:avLst/>
          </a:prstGeom>
          <a:noFill/>
        </p:spPr>
        <p:txBody>
          <a:bodyPr wrap="square">
            <a:spAutoFit/>
          </a:bodyPr>
          <a:lstStyle/>
          <a:p>
            <a:r>
              <a:rPr lang="en-US" altLang="zh-CN" sz="2400" b="1" dirty="0">
                <a:solidFill>
                  <a:srgbClr val="0070C0"/>
                </a:solidFill>
              </a:rPr>
              <a:t>We made an attempt: </a:t>
            </a:r>
            <a:r>
              <a:rPr lang="en-US" altLang="zh-CN" sz="2400" b="1" baseline="30000" dirty="0">
                <a:solidFill>
                  <a:srgbClr val="0070C0"/>
                </a:solidFill>
              </a:rPr>
              <a:t>[15] </a:t>
            </a:r>
            <a:endParaRPr lang="zh-CN" altLang="en-US" sz="2400" b="1" baseline="30000" dirty="0">
              <a:solidFill>
                <a:srgbClr val="0070C0"/>
              </a:solidFill>
            </a:endParaRPr>
          </a:p>
        </p:txBody>
      </p:sp>
      <p:sp>
        <p:nvSpPr>
          <p:cNvPr id="12" name="TextBox 11">
            <a:extLst>
              <a:ext uri="{FF2B5EF4-FFF2-40B4-BE49-F238E27FC236}">
                <a16:creationId xmlns:a16="http://schemas.microsoft.com/office/drawing/2014/main" id="{E1A03579-C7E2-4224-8872-D76F85A69BF3}"/>
              </a:ext>
            </a:extLst>
          </p:cNvPr>
          <p:cNvSpPr txBox="1"/>
          <p:nvPr/>
        </p:nvSpPr>
        <p:spPr>
          <a:xfrm>
            <a:off x="0" y="6519446"/>
            <a:ext cx="11807826" cy="338554"/>
          </a:xfrm>
          <a:prstGeom prst="rect">
            <a:avLst/>
          </a:prstGeom>
          <a:noFill/>
        </p:spPr>
        <p:txBody>
          <a:bodyPr wrap="square">
            <a:spAutoFit/>
          </a:bodyPr>
          <a:lstStyle/>
          <a:p>
            <a:r>
              <a:rPr lang="en-US" altLang="zh-CN" sz="1600" b="0" i="0" dirty="0">
                <a:solidFill>
                  <a:srgbClr val="222222"/>
                </a:solidFill>
                <a:effectLst/>
              </a:rPr>
              <a:t>[15] </a:t>
            </a:r>
            <a:r>
              <a:rPr lang="en-US" altLang="zh-CN" sz="1600" b="0" i="0" dirty="0" err="1">
                <a:solidFill>
                  <a:srgbClr val="222222"/>
                </a:solidFill>
                <a:effectLst/>
              </a:rPr>
              <a:t>Str</a:t>
            </a:r>
            <a:r>
              <a:rPr lang="en-US" altLang="zh-CN" sz="1600" dirty="0" err="1">
                <a:solidFill>
                  <a:srgbClr val="222222"/>
                </a:solidFill>
              </a:rPr>
              <a:t>üm</a:t>
            </a:r>
            <a:r>
              <a:rPr lang="en-US" altLang="zh-CN" sz="1600" b="0" i="0" dirty="0" err="1">
                <a:solidFill>
                  <a:srgbClr val="222222"/>
                </a:solidFill>
                <a:effectLst/>
              </a:rPr>
              <a:t>pler</a:t>
            </a:r>
            <a:r>
              <a:rPr lang="en-US" altLang="zh-CN" sz="1600" dirty="0">
                <a:solidFill>
                  <a:srgbClr val="222222"/>
                </a:solidFill>
              </a:rPr>
              <a:t>, Yannick, et al. "Learning to Improve Image Compression without Changing the Standard Decoder</a:t>
            </a:r>
            <a:r>
              <a:rPr lang="en-US" altLang="zh-CN" sz="1600" b="0" i="0" dirty="0">
                <a:solidFill>
                  <a:srgbClr val="222222"/>
                </a:solidFill>
                <a:effectLst/>
              </a:rPr>
              <a:t>." in ECCVW. 2020.</a:t>
            </a:r>
          </a:p>
        </p:txBody>
      </p:sp>
      <p:pic>
        <p:nvPicPr>
          <p:cNvPr id="2" name="Picture 1">
            <a:extLst>
              <a:ext uri="{FF2B5EF4-FFF2-40B4-BE49-F238E27FC236}">
                <a16:creationId xmlns:a16="http://schemas.microsoft.com/office/drawing/2014/main" id="{D4180AAC-02ED-49E1-9B5C-6016E2DA4EB8}"/>
              </a:ext>
            </a:extLst>
          </p:cNvPr>
          <p:cNvPicPr>
            <a:picLocks noChangeAspect="1"/>
          </p:cNvPicPr>
          <p:nvPr/>
        </p:nvPicPr>
        <p:blipFill>
          <a:blip r:embed="rId2"/>
          <a:stretch>
            <a:fillRect/>
          </a:stretch>
        </p:blipFill>
        <p:spPr>
          <a:xfrm>
            <a:off x="-27432" y="2605899"/>
            <a:ext cx="12192000" cy="3518544"/>
          </a:xfrm>
          <a:prstGeom prst="rect">
            <a:avLst/>
          </a:prstGeom>
        </p:spPr>
      </p:pic>
    </p:spTree>
    <p:extLst>
      <p:ext uri="{BB962C8B-B14F-4D97-AF65-F5344CB8AC3E}">
        <p14:creationId xmlns:p14="http://schemas.microsoft.com/office/powerpoint/2010/main" val="434285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F08448-CADF-4ECC-B46C-872D11D43005}"/>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5" name="内容占位符 2">
            <a:extLst>
              <a:ext uri="{FF2B5EF4-FFF2-40B4-BE49-F238E27FC236}">
                <a16:creationId xmlns:a16="http://schemas.microsoft.com/office/drawing/2014/main" id="{DFD2670A-D3F8-4AB1-A6F9-42C0E1BB367C}"/>
              </a:ext>
            </a:extLst>
          </p:cNvPr>
          <p:cNvSpPr>
            <a:spLocks noGrp="1"/>
          </p:cNvSpPr>
          <p:nvPr>
            <p:ph idx="1"/>
          </p:nvPr>
        </p:nvSpPr>
        <p:spPr>
          <a:xfrm>
            <a:off x="190830" y="955313"/>
            <a:ext cx="12001170" cy="4351338"/>
          </a:xfrm>
        </p:spPr>
        <p:txBody>
          <a:bodyPr>
            <a:normAutofit/>
          </a:bodyPr>
          <a:lstStyle/>
          <a:p>
            <a:r>
              <a:rPr kumimoji="1" lang="en-US" altLang="zh-CN" sz="2400" dirty="0"/>
              <a:t>Will learning-based compression be standardized?</a:t>
            </a:r>
          </a:p>
          <a:p>
            <a:r>
              <a:rPr kumimoji="1" lang="en-US" altLang="zh-CN" sz="2400" dirty="0"/>
              <a:t>Can learning-based method be compatible with traditional standards (e.g., JPEG)?</a:t>
            </a:r>
          </a:p>
        </p:txBody>
      </p:sp>
      <p:sp>
        <p:nvSpPr>
          <p:cNvPr id="8" name="TextBox 7">
            <a:extLst>
              <a:ext uri="{FF2B5EF4-FFF2-40B4-BE49-F238E27FC236}">
                <a16:creationId xmlns:a16="http://schemas.microsoft.com/office/drawing/2014/main" id="{3AA3DAE2-1E1B-413E-BFD4-57AE6A57EB2C}"/>
              </a:ext>
            </a:extLst>
          </p:cNvPr>
          <p:cNvSpPr txBox="1"/>
          <p:nvPr/>
        </p:nvSpPr>
        <p:spPr>
          <a:xfrm>
            <a:off x="355601" y="1913729"/>
            <a:ext cx="6564085" cy="461665"/>
          </a:xfrm>
          <a:prstGeom prst="rect">
            <a:avLst/>
          </a:prstGeom>
          <a:noFill/>
        </p:spPr>
        <p:txBody>
          <a:bodyPr wrap="square">
            <a:spAutoFit/>
          </a:bodyPr>
          <a:lstStyle/>
          <a:p>
            <a:r>
              <a:rPr lang="en-US" altLang="zh-CN" sz="2400" b="1" dirty="0">
                <a:solidFill>
                  <a:srgbClr val="0070C0"/>
                </a:solidFill>
              </a:rPr>
              <a:t>We made an attempt: </a:t>
            </a:r>
            <a:r>
              <a:rPr lang="en-US" altLang="zh-CN" sz="2400" b="1" baseline="30000" dirty="0">
                <a:solidFill>
                  <a:srgbClr val="0070C0"/>
                </a:solidFill>
              </a:rPr>
              <a:t>[15] </a:t>
            </a:r>
            <a:endParaRPr lang="zh-CN" altLang="en-US" sz="2400" b="1" baseline="30000" dirty="0">
              <a:solidFill>
                <a:srgbClr val="0070C0"/>
              </a:solidFill>
            </a:endParaRPr>
          </a:p>
        </p:txBody>
      </p:sp>
      <p:pic>
        <p:nvPicPr>
          <p:cNvPr id="3" name="Picture 2">
            <a:extLst>
              <a:ext uri="{FF2B5EF4-FFF2-40B4-BE49-F238E27FC236}">
                <a16:creationId xmlns:a16="http://schemas.microsoft.com/office/drawing/2014/main" id="{722E1030-E0A6-48DA-AFF2-3E8C40A93759}"/>
              </a:ext>
            </a:extLst>
          </p:cNvPr>
          <p:cNvPicPr>
            <a:picLocks noChangeAspect="1"/>
          </p:cNvPicPr>
          <p:nvPr/>
        </p:nvPicPr>
        <p:blipFill>
          <a:blip r:embed="rId3"/>
          <a:stretch>
            <a:fillRect/>
          </a:stretch>
        </p:blipFill>
        <p:spPr>
          <a:xfrm>
            <a:off x="0" y="2735615"/>
            <a:ext cx="12192000" cy="2399489"/>
          </a:xfrm>
          <a:prstGeom prst="rect">
            <a:avLst/>
          </a:prstGeom>
        </p:spPr>
      </p:pic>
      <p:cxnSp>
        <p:nvCxnSpPr>
          <p:cNvPr id="9" name="Straight Connector 8">
            <a:extLst>
              <a:ext uri="{FF2B5EF4-FFF2-40B4-BE49-F238E27FC236}">
                <a16:creationId xmlns:a16="http://schemas.microsoft.com/office/drawing/2014/main" id="{29002C3C-07E1-47A9-BC2E-67B93522B72E}"/>
              </a:ext>
            </a:extLst>
          </p:cNvPr>
          <p:cNvCxnSpPr>
            <a:cxnSpLocks/>
          </p:cNvCxnSpPr>
          <p:nvPr/>
        </p:nvCxnSpPr>
        <p:spPr>
          <a:xfrm>
            <a:off x="2153305" y="3472542"/>
            <a:ext cx="1262743"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A8AD630-174F-4270-8A07-0FD3DA1E9750}"/>
              </a:ext>
            </a:extLst>
          </p:cNvPr>
          <p:cNvCxnSpPr>
            <a:cxnSpLocks/>
          </p:cNvCxnSpPr>
          <p:nvPr/>
        </p:nvCxnSpPr>
        <p:spPr>
          <a:xfrm>
            <a:off x="5464628" y="3602082"/>
            <a:ext cx="1262743"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41AD067-B4F9-45DD-9A50-0F0DB29D35AB}"/>
              </a:ext>
            </a:extLst>
          </p:cNvPr>
          <p:cNvCxnSpPr>
            <a:cxnSpLocks/>
          </p:cNvCxnSpPr>
          <p:nvPr/>
        </p:nvCxnSpPr>
        <p:spPr>
          <a:xfrm>
            <a:off x="8969828" y="4146368"/>
            <a:ext cx="1262743"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1A03579-C7E2-4224-8872-D76F85A69BF3}"/>
              </a:ext>
            </a:extLst>
          </p:cNvPr>
          <p:cNvSpPr txBox="1"/>
          <p:nvPr/>
        </p:nvSpPr>
        <p:spPr>
          <a:xfrm>
            <a:off x="0" y="6519446"/>
            <a:ext cx="11807826" cy="338554"/>
          </a:xfrm>
          <a:prstGeom prst="rect">
            <a:avLst/>
          </a:prstGeom>
          <a:noFill/>
        </p:spPr>
        <p:txBody>
          <a:bodyPr wrap="square">
            <a:spAutoFit/>
          </a:bodyPr>
          <a:lstStyle/>
          <a:p>
            <a:r>
              <a:rPr lang="en-US" altLang="zh-CN" sz="1600" b="0" i="0" dirty="0">
                <a:solidFill>
                  <a:srgbClr val="222222"/>
                </a:solidFill>
                <a:effectLst/>
              </a:rPr>
              <a:t>[15] </a:t>
            </a:r>
            <a:r>
              <a:rPr lang="en-US" altLang="zh-CN" sz="1600" b="0" i="0" dirty="0" err="1">
                <a:solidFill>
                  <a:srgbClr val="222222"/>
                </a:solidFill>
                <a:effectLst/>
              </a:rPr>
              <a:t>Str</a:t>
            </a:r>
            <a:r>
              <a:rPr lang="en-US" altLang="zh-CN" sz="1600" dirty="0" err="1">
                <a:solidFill>
                  <a:srgbClr val="222222"/>
                </a:solidFill>
              </a:rPr>
              <a:t>üm</a:t>
            </a:r>
            <a:r>
              <a:rPr lang="en-US" altLang="zh-CN" sz="1600" b="0" i="0" dirty="0" err="1">
                <a:solidFill>
                  <a:srgbClr val="222222"/>
                </a:solidFill>
                <a:effectLst/>
              </a:rPr>
              <a:t>pler</a:t>
            </a:r>
            <a:r>
              <a:rPr lang="en-US" altLang="zh-CN" sz="1600" dirty="0">
                <a:solidFill>
                  <a:srgbClr val="222222"/>
                </a:solidFill>
              </a:rPr>
              <a:t>, Yannick, et al. "Learning to Improve Image Compression without Changing the Standard Decoder</a:t>
            </a:r>
            <a:r>
              <a:rPr lang="en-US" altLang="zh-CN" sz="1600" b="0" i="0" dirty="0">
                <a:solidFill>
                  <a:srgbClr val="222222"/>
                </a:solidFill>
                <a:effectLst/>
              </a:rPr>
              <a:t>." in ECCVW. 2020.</a:t>
            </a:r>
          </a:p>
        </p:txBody>
      </p:sp>
      <p:sp>
        <p:nvSpPr>
          <p:cNvPr id="13" name="TextBox 12">
            <a:extLst>
              <a:ext uri="{FF2B5EF4-FFF2-40B4-BE49-F238E27FC236}">
                <a16:creationId xmlns:a16="http://schemas.microsoft.com/office/drawing/2014/main" id="{85A2247F-E5F8-4BD4-9B8D-C4D46F29BACC}"/>
              </a:ext>
            </a:extLst>
          </p:cNvPr>
          <p:cNvSpPr txBox="1"/>
          <p:nvPr/>
        </p:nvSpPr>
        <p:spPr>
          <a:xfrm>
            <a:off x="355601" y="2496813"/>
            <a:ext cx="3432628" cy="369332"/>
          </a:xfrm>
          <a:prstGeom prst="rect">
            <a:avLst/>
          </a:prstGeom>
          <a:noFill/>
        </p:spPr>
        <p:txBody>
          <a:bodyPr wrap="square" rtlCol="0">
            <a:spAutoFit/>
          </a:bodyPr>
          <a:lstStyle/>
          <a:p>
            <a:r>
              <a:rPr lang="en-US" altLang="zh-CN" b="1" dirty="0"/>
              <a:t>Frequency domain pre-editing</a:t>
            </a:r>
            <a:endParaRPr lang="zh-CN" altLang="en-US" b="1" dirty="0"/>
          </a:p>
        </p:txBody>
      </p:sp>
      <p:sp>
        <p:nvSpPr>
          <p:cNvPr id="15" name="TextBox 14">
            <a:extLst>
              <a:ext uri="{FF2B5EF4-FFF2-40B4-BE49-F238E27FC236}">
                <a16:creationId xmlns:a16="http://schemas.microsoft.com/office/drawing/2014/main" id="{0401D3D1-D53B-402E-85BD-F6FDA1EE4A7B}"/>
              </a:ext>
            </a:extLst>
          </p:cNvPr>
          <p:cNvSpPr txBox="1"/>
          <p:nvPr/>
        </p:nvSpPr>
        <p:spPr>
          <a:xfrm>
            <a:off x="8679073" y="2542979"/>
            <a:ext cx="2206642" cy="646331"/>
          </a:xfrm>
          <a:prstGeom prst="rect">
            <a:avLst/>
          </a:prstGeom>
          <a:noFill/>
        </p:spPr>
        <p:txBody>
          <a:bodyPr wrap="square" rtlCol="0">
            <a:spAutoFit/>
          </a:bodyPr>
          <a:lstStyle/>
          <a:p>
            <a:r>
              <a:rPr lang="en-US" altLang="zh-CN" b="1" dirty="0">
                <a:solidFill>
                  <a:srgbClr val="FF0000"/>
                </a:solidFill>
              </a:rPr>
              <a:t>Compatible with standard decoder </a:t>
            </a:r>
            <a:endParaRPr lang="zh-CN" altLang="en-US" b="1" dirty="0">
              <a:solidFill>
                <a:srgbClr val="FF0000"/>
              </a:solidFill>
            </a:endParaRPr>
          </a:p>
        </p:txBody>
      </p:sp>
      <p:sp>
        <p:nvSpPr>
          <p:cNvPr id="14" name="TextBox 13">
            <a:extLst>
              <a:ext uri="{FF2B5EF4-FFF2-40B4-BE49-F238E27FC236}">
                <a16:creationId xmlns:a16="http://schemas.microsoft.com/office/drawing/2014/main" id="{F2B6A796-D878-406B-9B82-89F7BEDE9B47}"/>
              </a:ext>
            </a:extLst>
          </p:cNvPr>
          <p:cNvSpPr txBox="1"/>
          <p:nvPr/>
        </p:nvSpPr>
        <p:spPr>
          <a:xfrm>
            <a:off x="242371" y="5447075"/>
            <a:ext cx="11707256" cy="707886"/>
          </a:xfrm>
          <a:prstGeom prst="rect">
            <a:avLst/>
          </a:prstGeom>
          <a:noFill/>
          <a:ln w="25400">
            <a:solidFill>
              <a:schemeClr val="accent1"/>
            </a:solidFill>
          </a:ln>
        </p:spPr>
        <p:txBody>
          <a:bodyPr wrap="square">
            <a:spAutoFit/>
          </a:bodyPr>
          <a:lstStyle/>
          <a:p>
            <a:pPr marL="342900" indent="-342900">
              <a:buFont typeface="Arial" panose="020B0604020202020204" pitchFamily="34" charset="0"/>
              <a:buChar char="•"/>
            </a:pPr>
            <a:r>
              <a:rPr lang="en-US" altLang="zh-CN" sz="2000" b="0" i="0" dirty="0">
                <a:solidFill>
                  <a:srgbClr val="152732"/>
                </a:solidFill>
                <a:effectLst/>
                <a:latin typeface="Open Sans"/>
              </a:rPr>
              <a:t>We achieve better rate-distortion performance </a:t>
            </a:r>
            <a:r>
              <a:rPr lang="en-US" altLang="zh-CN" sz="2000" i="0" dirty="0">
                <a:solidFill>
                  <a:srgbClr val="FF0000"/>
                </a:solidFill>
                <a:effectLst/>
                <a:latin typeface="Open Sans"/>
              </a:rPr>
              <a:t>without changing the standard </a:t>
            </a:r>
            <a:r>
              <a:rPr lang="en-US" altLang="zh-CN" sz="2000" dirty="0">
                <a:solidFill>
                  <a:srgbClr val="FF0000"/>
                </a:solidFill>
                <a:latin typeface="Open Sans"/>
              </a:rPr>
              <a:t>decoder</a:t>
            </a:r>
          </a:p>
          <a:p>
            <a:pPr marL="342900" indent="-342900">
              <a:buFont typeface="Arial" panose="020B0604020202020204" pitchFamily="34" charset="0"/>
              <a:buChar char="•"/>
            </a:pPr>
            <a:r>
              <a:rPr lang="en-US" altLang="zh-CN" sz="2000" dirty="0">
                <a:solidFill>
                  <a:srgbClr val="152732"/>
                </a:solidFill>
                <a:latin typeface="Open Sans"/>
              </a:rPr>
              <a:t>The compressed image can be decoded (viewed) on </a:t>
            </a:r>
            <a:r>
              <a:rPr lang="en-US" altLang="zh-CN" sz="2000" dirty="0">
                <a:solidFill>
                  <a:srgbClr val="FF0000"/>
                </a:solidFill>
                <a:latin typeface="Open Sans"/>
              </a:rPr>
              <a:t>any common device</a:t>
            </a:r>
            <a:r>
              <a:rPr lang="en-US" altLang="zh-CN" sz="2000" dirty="0">
                <a:solidFill>
                  <a:srgbClr val="152732"/>
                </a:solidFill>
                <a:latin typeface="Open Sans"/>
              </a:rPr>
              <a:t>, e.g., mobile, </a:t>
            </a:r>
            <a:r>
              <a:rPr lang="en-US" altLang="zh-CN" sz="2000" dirty="0" err="1">
                <a:solidFill>
                  <a:srgbClr val="152732"/>
                </a:solidFill>
                <a:latin typeface="Open Sans"/>
              </a:rPr>
              <a:t>ipad</a:t>
            </a:r>
            <a:r>
              <a:rPr lang="en-US" altLang="zh-CN" sz="2000" dirty="0">
                <a:solidFill>
                  <a:srgbClr val="152732"/>
                </a:solidFill>
                <a:latin typeface="Open Sans"/>
              </a:rPr>
              <a:t>, PC, etc.</a:t>
            </a:r>
          </a:p>
        </p:txBody>
      </p:sp>
    </p:spTree>
    <p:extLst>
      <p:ext uri="{BB962C8B-B14F-4D97-AF65-F5344CB8AC3E}">
        <p14:creationId xmlns:p14="http://schemas.microsoft.com/office/powerpoint/2010/main" val="205816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BDD25B-922E-46E0-948A-C454EF8350A4}"/>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3" name="内容占位符 2">
            <a:extLst>
              <a:ext uri="{FF2B5EF4-FFF2-40B4-BE49-F238E27FC236}">
                <a16:creationId xmlns:a16="http://schemas.microsoft.com/office/drawing/2014/main" id="{6543C38D-609A-4456-BA63-BEB9A064DD81}"/>
              </a:ext>
            </a:extLst>
          </p:cNvPr>
          <p:cNvSpPr>
            <a:spLocks noGrp="1"/>
          </p:cNvSpPr>
          <p:nvPr>
            <p:ph idx="1"/>
          </p:nvPr>
        </p:nvSpPr>
        <p:spPr>
          <a:xfrm>
            <a:off x="190830" y="758376"/>
            <a:ext cx="12001170" cy="7166423"/>
          </a:xfrm>
        </p:spPr>
        <p:txBody>
          <a:bodyPr>
            <a:normAutofit/>
          </a:bodyPr>
          <a:lstStyle/>
          <a:p>
            <a:r>
              <a:rPr kumimoji="1" lang="en-US" altLang="zh-CN" sz="2400" dirty="0"/>
              <a:t>Open source codes:</a:t>
            </a:r>
          </a:p>
          <a:p>
            <a:endParaRPr kumimoji="1" lang="en-US" altLang="zh-CN" sz="400" dirty="0"/>
          </a:p>
          <a:p>
            <a:pPr lvl="1"/>
            <a:r>
              <a:rPr kumimoji="1" lang="en-US" altLang="zh-CN" sz="2000" dirty="0" err="1"/>
              <a:t>Ball</a:t>
            </a:r>
            <a:r>
              <a:rPr lang="en-US" altLang="zh-CN" sz="2000" b="0" i="0" dirty="0" err="1">
                <a:solidFill>
                  <a:srgbClr val="222222"/>
                </a:solidFill>
                <a:effectLst/>
              </a:rPr>
              <a:t>é</a:t>
            </a:r>
            <a:r>
              <a:rPr kumimoji="1" lang="en-US" altLang="zh-CN" sz="2000" dirty="0"/>
              <a:t> et al., (factorized), </a:t>
            </a:r>
            <a:r>
              <a:rPr kumimoji="1" lang="en-US" altLang="zh-CN" sz="2000" dirty="0" err="1"/>
              <a:t>Ball</a:t>
            </a:r>
            <a:r>
              <a:rPr lang="en-US" altLang="zh-CN" sz="2000" b="0" i="0" dirty="0" err="1">
                <a:solidFill>
                  <a:srgbClr val="222222"/>
                </a:solidFill>
                <a:effectLst/>
              </a:rPr>
              <a:t>é</a:t>
            </a:r>
            <a:r>
              <a:rPr kumimoji="1" lang="en-US" altLang="zh-CN" sz="2000" dirty="0"/>
              <a:t> et al., (hyperprior):	</a:t>
            </a:r>
          </a:p>
          <a:p>
            <a:pPr marL="457200" lvl="1" indent="0">
              <a:buNone/>
            </a:pPr>
            <a:r>
              <a:rPr kumimoji="1" lang="en-US" altLang="zh-CN" sz="2000" dirty="0">
                <a:hlinkClick r:id="rId3"/>
              </a:rPr>
              <a:t>https://github.com/tensorflow/compression</a:t>
            </a:r>
            <a:r>
              <a:rPr kumimoji="1" lang="en-US" altLang="zh-CN" sz="2000" dirty="0"/>
              <a:t> (</a:t>
            </a:r>
            <a:r>
              <a:rPr kumimoji="1" lang="en-US" altLang="zh-CN" sz="2000" dirty="0">
                <a:solidFill>
                  <a:srgbClr val="00B050"/>
                </a:solidFill>
              </a:rPr>
              <a:t>TensorFlow</a:t>
            </a:r>
            <a:r>
              <a:rPr kumimoji="1" lang="en-US" altLang="zh-CN" sz="2000" dirty="0"/>
              <a:t>)</a:t>
            </a:r>
          </a:p>
          <a:p>
            <a:pPr lvl="1"/>
            <a:r>
              <a:rPr kumimoji="1" lang="en-US" altLang="zh-CN" sz="2000" dirty="0" err="1"/>
              <a:t>Ball</a:t>
            </a:r>
            <a:r>
              <a:rPr lang="en-US" altLang="zh-CN" sz="2000" b="0" i="0" dirty="0" err="1">
                <a:solidFill>
                  <a:srgbClr val="222222"/>
                </a:solidFill>
                <a:effectLst/>
              </a:rPr>
              <a:t>é</a:t>
            </a:r>
            <a:r>
              <a:rPr kumimoji="1" lang="en-US" altLang="zh-CN" sz="2000" dirty="0"/>
              <a:t> et al., (factorized), </a:t>
            </a:r>
            <a:r>
              <a:rPr kumimoji="1" lang="en-US" altLang="zh-CN" sz="2000" dirty="0" err="1"/>
              <a:t>Ball</a:t>
            </a:r>
            <a:r>
              <a:rPr lang="en-US" altLang="zh-CN" sz="2000" b="0" i="0" dirty="0" err="1">
                <a:solidFill>
                  <a:srgbClr val="222222"/>
                </a:solidFill>
                <a:effectLst/>
              </a:rPr>
              <a:t>é</a:t>
            </a:r>
            <a:r>
              <a:rPr kumimoji="1" lang="en-US" altLang="zh-CN" sz="2000" dirty="0"/>
              <a:t> et al., (hyperprior), </a:t>
            </a:r>
            <a:r>
              <a:rPr kumimoji="1" lang="en-US" altLang="zh-CN" sz="2000" dirty="0" err="1"/>
              <a:t>Minnen</a:t>
            </a:r>
            <a:r>
              <a:rPr kumimoji="1" lang="en-US" altLang="zh-CN" sz="2000" dirty="0"/>
              <a:t> et al., (autoregressive):</a:t>
            </a:r>
          </a:p>
          <a:p>
            <a:pPr marL="457200" lvl="1" indent="0">
              <a:buNone/>
            </a:pPr>
            <a:r>
              <a:rPr kumimoji="1" lang="en-US" altLang="zh-CN" sz="2000" dirty="0">
                <a:hlinkClick r:id="rId4"/>
              </a:rPr>
              <a:t>https://interdigitalinc.github.io/CompressAI/index.html</a:t>
            </a:r>
            <a:r>
              <a:rPr kumimoji="1" lang="en-US" altLang="zh-CN" sz="2000" dirty="0"/>
              <a:t> (</a:t>
            </a:r>
            <a:r>
              <a:rPr kumimoji="1" lang="en-US" altLang="zh-CN" sz="2000" dirty="0" err="1">
                <a:solidFill>
                  <a:srgbClr val="00B050"/>
                </a:solidFill>
              </a:rPr>
              <a:t>PyTorch</a:t>
            </a:r>
            <a:r>
              <a:rPr kumimoji="1" lang="en-US" altLang="zh-CN" sz="2000" dirty="0"/>
              <a:t>)</a:t>
            </a:r>
          </a:p>
          <a:p>
            <a:pPr lvl="1"/>
            <a:r>
              <a:rPr kumimoji="1" lang="en-US" altLang="zh-CN" sz="2000" dirty="0"/>
              <a:t>Lee et al., (context-adaptive):</a:t>
            </a:r>
          </a:p>
          <a:p>
            <a:pPr marL="457200" lvl="1" indent="0">
              <a:buNone/>
            </a:pPr>
            <a:r>
              <a:rPr kumimoji="1" lang="en-US" altLang="zh-CN" sz="2000" dirty="0">
                <a:hlinkClick r:id="rId5"/>
              </a:rPr>
              <a:t>https://github.com/JooyoungLeeETRI/CA_Entropy_Model</a:t>
            </a:r>
            <a:r>
              <a:rPr kumimoji="1" lang="en-US" altLang="zh-CN" sz="2000" dirty="0"/>
              <a:t> </a:t>
            </a:r>
          </a:p>
          <a:p>
            <a:pPr lvl="1"/>
            <a:r>
              <a:rPr kumimoji="1" lang="en-US" altLang="zh-CN" sz="2000" dirty="0"/>
              <a:t>Mentzer et al., (autoregressive + importance map):</a:t>
            </a:r>
          </a:p>
          <a:p>
            <a:pPr marL="457200" lvl="1" indent="0">
              <a:buNone/>
            </a:pPr>
            <a:r>
              <a:rPr kumimoji="1" lang="en-US" altLang="zh-CN" sz="2000" dirty="0">
                <a:hlinkClick r:id="rId6"/>
              </a:rPr>
              <a:t>https://github.com/fab-jul/imgcomp-cvpr</a:t>
            </a:r>
            <a:r>
              <a:rPr kumimoji="1" lang="en-US" altLang="zh-CN" sz="2000" dirty="0"/>
              <a:t> </a:t>
            </a:r>
          </a:p>
          <a:p>
            <a:pPr lvl="1"/>
            <a:r>
              <a:rPr kumimoji="1" lang="en-US" altLang="zh-CN" sz="2000" dirty="0"/>
              <a:t>Cheng et al., (GMM entropy model):</a:t>
            </a:r>
          </a:p>
          <a:p>
            <a:pPr marL="457200" lvl="1" indent="0">
              <a:buNone/>
            </a:pPr>
            <a:r>
              <a:rPr kumimoji="1" lang="en-US" altLang="zh-CN" sz="2000" dirty="0">
                <a:hlinkClick r:id="rId7"/>
              </a:rPr>
              <a:t>https://github.com/ZhengxueCheng/Learned-Image-Compression-with-GMM-and-Attention</a:t>
            </a:r>
            <a:endParaRPr kumimoji="1" lang="en-US" altLang="zh-CN" sz="2000" dirty="0"/>
          </a:p>
          <a:p>
            <a:pPr lvl="1"/>
            <a:r>
              <a:rPr kumimoji="1" lang="en-US" altLang="zh-CN" sz="2000" dirty="0"/>
              <a:t>Hu et al., (coarse-to-fine):</a:t>
            </a:r>
          </a:p>
          <a:p>
            <a:pPr marL="457200" lvl="1" indent="0">
              <a:buNone/>
            </a:pPr>
            <a:r>
              <a:rPr kumimoji="1" lang="en-US" altLang="zh-CN" sz="2000" dirty="0">
                <a:hlinkClick r:id="rId8"/>
              </a:rPr>
              <a:t>https://github.com/huzi96/Coarse2Fine-ImaComp</a:t>
            </a:r>
            <a:endParaRPr kumimoji="1" lang="en-US" altLang="zh-CN" sz="2000" dirty="0"/>
          </a:p>
          <a:p>
            <a:pPr lvl="1"/>
            <a:r>
              <a:rPr kumimoji="1" lang="en-US" altLang="zh-CN" sz="2000" dirty="0"/>
              <a:t>Ma et al., (wavelet-like transformer):</a:t>
            </a:r>
          </a:p>
          <a:p>
            <a:pPr marL="457200" lvl="1" indent="0">
              <a:buNone/>
            </a:pPr>
            <a:r>
              <a:rPr kumimoji="1" lang="en-US" altLang="zh-CN" sz="2000" dirty="0">
                <a:hlinkClick r:id="rId9"/>
              </a:rPr>
              <a:t>https://github.com/mahaichuan/Versatile-Image-Compression</a:t>
            </a:r>
            <a:endParaRPr kumimoji="1" lang="en-US" altLang="zh-CN" sz="2000" dirty="0"/>
          </a:p>
          <a:p>
            <a:pPr lvl="1"/>
            <a:r>
              <a:rPr kumimoji="1" lang="en-US" altLang="zh-CN" sz="2000" dirty="0"/>
              <a:t>Mentzer et al., (generative compression):</a:t>
            </a:r>
          </a:p>
          <a:p>
            <a:pPr marL="457200" lvl="1" indent="0">
              <a:buNone/>
            </a:pPr>
            <a:r>
              <a:rPr kumimoji="1" lang="en-US" altLang="zh-CN" sz="2000" dirty="0">
                <a:hlinkClick r:id="rId10"/>
              </a:rPr>
              <a:t>https://github.com/tensorflow/compression/tree/master/models/hific</a:t>
            </a:r>
            <a:r>
              <a:rPr kumimoji="1" lang="en-US" altLang="zh-CN" sz="2000" dirty="0"/>
              <a:t> </a:t>
            </a:r>
          </a:p>
          <a:p>
            <a:pPr lvl="1"/>
            <a:endParaRPr kumimoji="1" lang="en-US" altLang="zh-CN" sz="2000" dirty="0"/>
          </a:p>
          <a:p>
            <a:pPr lvl="1"/>
            <a:endParaRPr kumimoji="1" lang="en-US" altLang="zh-CN" sz="2000" dirty="0"/>
          </a:p>
        </p:txBody>
      </p:sp>
    </p:spTree>
    <p:extLst>
      <p:ext uri="{BB962C8B-B14F-4D97-AF65-F5344CB8AC3E}">
        <p14:creationId xmlns:p14="http://schemas.microsoft.com/office/powerpoint/2010/main" val="86211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anim calcmode="lin" valueType="num">
                                      <p:cBhvr>
                                        <p:cTn id="8"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750"/>
                                        <p:tgtEl>
                                          <p:spTgt spid="3">
                                            <p:txEl>
                                              <p:pRg st="2" end="2"/>
                                            </p:txEl>
                                          </p:spTgt>
                                        </p:tgtEl>
                                      </p:cBhvr>
                                    </p:animEffect>
                                    <p:anim calcmode="lin" valueType="num">
                                      <p:cBhvr>
                                        <p:cTn id="13" dur="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75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750"/>
                                        <p:tgtEl>
                                          <p:spTgt spid="3">
                                            <p:txEl>
                                              <p:pRg st="3" end="3"/>
                                            </p:txEl>
                                          </p:spTgt>
                                        </p:tgtEl>
                                      </p:cBhvr>
                                    </p:animEffect>
                                    <p:anim calcmode="lin" valueType="num">
                                      <p:cBhvr>
                                        <p:cTn id="18" dur="7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75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750"/>
                                        <p:tgtEl>
                                          <p:spTgt spid="3">
                                            <p:txEl>
                                              <p:pRg st="4" end="4"/>
                                            </p:txEl>
                                          </p:spTgt>
                                        </p:tgtEl>
                                      </p:cBhvr>
                                    </p:animEffect>
                                    <p:anim calcmode="lin" valueType="num">
                                      <p:cBhvr>
                                        <p:cTn id="23" dur="7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750" fill="hold"/>
                                        <p:tgtEl>
                                          <p:spTgt spid="3">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750"/>
                                        <p:tgtEl>
                                          <p:spTgt spid="3">
                                            <p:txEl>
                                              <p:pRg st="5" end="5"/>
                                            </p:txEl>
                                          </p:spTgt>
                                        </p:tgtEl>
                                      </p:cBhvr>
                                    </p:animEffect>
                                    <p:anim calcmode="lin" valueType="num">
                                      <p:cBhvr>
                                        <p:cTn id="28" dur="7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9" dur="750" fill="hold"/>
                                        <p:tgtEl>
                                          <p:spTgt spid="3">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750"/>
                                        <p:tgtEl>
                                          <p:spTgt spid="3">
                                            <p:txEl>
                                              <p:pRg st="6" end="6"/>
                                            </p:txEl>
                                          </p:spTgt>
                                        </p:tgtEl>
                                      </p:cBhvr>
                                    </p:animEffect>
                                    <p:anim calcmode="lin" valueType="num">
                                      <p:cBhvr>
                                        <p:cTn id="33" dur="75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750" fill="hold"/>
                                        <p:tgtEl>
                                          <p:spTgt spid="3">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750"/>
                                        <p:tgtEl>
                                          <p:spTgt spid="3">
                                            <p:txEl>
                                              <p:pRg st="7" end="7"/>
                                            </p:txEl>
                                          </p:spTgt>
                                        </p:tgtEl>
                                      </p:cBhvr>
                                    </p:animEffect>
                                    <p:anim calcmode="lin" valueType="num">
                                      <p:cBhvr>
                                        <p:cTn id="38" dur="75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9" dur="750" fill="hold"/>
                                        <p:tgtEl>
                                          <p:spTgt spid="3">
                                            <p:txEl>
                                              <p:pRg st="7" end="7"/>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750"/>
                                        <p:tgtEl>
                                          <p:spTgt spid="3">
                                            <p:txEl>
                                              <p:pRg st="8" end="8"/>
                                            </p:txEl>
                                          </p:spTgt>
                                        </p:tgtEl>
                                      </p:cBhvr>
                                    </p:animEffect>
                                    <p:anim calcmode="lin" valueType="num">
                                      <p:cBhvr>
                                        <p:cTn id="43" dur="75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750" fill="hold"/>
                                        <p:tgtEl>
                                          <p:spTgt spid="3">
                                            <p:txEl>
                                              <p:pRg st="8" end="8"/>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750"/>
                                        <p:tgtEl>
                                          <p:spTgt spid="3">
                                            <p:txEl>
                                              <p:pRg st="9" end="9"/>
                                            </p:txEl>
                                          </p:spTgt>
                                        </p:tgtEl>
                                      </p:cBhvr>
                                    </p:animEffect>
                                    <p:anim calcmode="lin" valueType="num">
                                      <p:cBhvr>
                                        <p:cTn id="48" dur="75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9" dur="750" fill="hold"/>
                                        <p:tgtEl>
                                          <p:spTgt spid="3">
                                            <p:txEl>
                                              <p:pRg st="9" end="9"/>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750"/>
                                        <p:tgtEl>
                                          <p:spTgt spid="3">
                                            <p:txEl>
                                              <p:pRg st="10" end="10"/>
                                            </p:txEl>
                                          </p:spTgt>
                                        </p:tgtEl>
                                      </p:cBhvr>
                                    </p:animEffect>
                                    <p:anim calcmode="lin" valueType="num">
                                      <p:cBhvr>
                                        <p:cTn id="53" dur="75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4" dur="750" fill="hold"/>
                                        <p:tgtEl>
                                          <p:spTgt spid="3">
                                            <p:txEl>
                                              <p:pRg st="10" end="1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750"/>
                                        <p:tgtEl>
                                          <p:spTgt spid="3">
                                            <p:txEl>
                                              <p:pRg st="11" end="11"/>
                                            </p:txEl>
                                          </p:spTgt>
                                        </p:tgtEl>
                                      </p:cBhvr>
                                    </p:animEffect>
                                    <p:anim calcmode="lin" valueType="num">
                                      <p:cBhvr>
                                        <p:cTn id="58" dur="75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9" dur="750" fill="hold"/>
                                        <p:tgtEl>
                                          <p:spTgt spid="3">
                                            <p:txEl>
                                              <p:pRg st="11" end="11"/>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750"/>
                                        <p:tgtEl>
                                          <p:spTgt spid="3">
                                            <p:txEl>
                                              <p:pRg st="12" end="12"/>
                                            </p:txEl>
                                          </p:spTgt>
                                        </p:tgtEl>
                                      </p:cBhvr>
                                    </p:animEffect>
                                    <p:anim calcmode="lin" valueType="num">
                                      <p:cBhvr>
                                        <p:cTn id="63" dur="75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4" dur="750" fill="hold"/>
                                        <p:tgtEl>
                                          <p:spTgt spid="3">
                                            <p:txEl>
                                              <p:pRg st="12" end="12"/>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
                                            <p:txEl>
                                              <p:pRg st="13" end="13"/>
                                            </p:txEl>
                                          </p:spTgt>
                                        </p:tgtEl>
                                        <p:attrNameLst>
                                          <p:attrName>style.visibility</p:attrName>
                                        </p:attrNameLst>
                                      </p:cBhvr>
                                      <p:to>
                                        <p:strVal val="visible"/>
                                      </p:to>
                                    </p:set>
                                    <p:animEffect transition="in" filter="fade">
                                      <p:cBhvr>
                                        <p:cTn id="67" dur="750"/>
                                        <p:tgtEl>
                                          <p:spTgt spid="3">
                                            <p:txEl>
                                              <p:pRg st="13" end="13"/>
                                            </p:txEl>
                                          </p:spTgt>
                                        </p:tgtEl>
                                      </p:cBhvr>
                                    </p:animEffect>
                                    <p:anim calcmode="lin" valueType="num">
                                      <p:cBhvr>
                                        <p:cTn id="68" dur="75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69" dur="750" fill="hold"/>
                                        <p:tgtEl>
                                          <p:spTgt spid="3">
                                            <p:txEl>
                                              <p:pRg st="13" end="13"/>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
                                            <p:txEl>
                                              <p:pRg st="14" end="14"/>
                                            </p:txEl>
                                          </p:spTgt>
                                        </p:tgtEl>
                                        <p:attrNameLst>
                                          <p:attrName>style.visibility</p:attrName>
                                        </p:attrNameLst>
                                      </p:cBhvr>
                                      <p:to>
                                        <p:strVal val="visible"/>
                                      </p:to>
                                    </p:set>
                                    <p:animEffect transition="in" filter="fade">
                                      <p:cBhvr>
                                        <p:cTn id="72" dur="750"/>
                                        <p:tgtEl>
                                          <p:spTgt spid="3">
                                            <p:txEl>
                                              <p:pRg st="14" end="14"/>
                                            </p:txEl>
                                          </p:spTgt>
                                        </p:tgtEl>
                                      </p:cBhvr>
                                    </p:animEffect>
                                    <p:anim calcmode="lin" valueType="num">
                                      <p:cBhvr>
                                        <p:cTn id="73" dur="75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74" dur="750" fill="hold"/>
                                        <p:tgtEl>
                                          <p:spTgt spid="3">
                                            <p:txEl>
                                              <p:pRg st="14" end="14"/>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3">
                                            <p:txEl>
                                              <p:pRg st="15" end="15"/>
                                            </p:txEl>
                                          </p:spTgt>
                                        </p:tgtEl>
                                        <p:attrNameLst>
                                          <p:attrName>style.visibility</p:attrName>
                                        </p:attrNameLst>
                                      </p:cBhvr>
                                      <p:to>
                                        <p:strVal val="visible"/>
                                      </p:to>
                                    </p:set>
                                    <p:animEffect transition="in" filter="fade">
                                      <p:cBhvr>
                                        <p:cTn id="77" dur="750"/>
                                        <p:tgtEl>
                                          <p:spTgt spid="3">
                                            <p:txEl>
                                              <p:pRg st="15" end="15"/>
                                            </p:txEl>
                                          </p:spTgt>
                                        </p:tgtEl>
                                      </p:cBhvr>
                                    </p:animEffect>
                                    <p:anim calcmode="lin" valueType="num">
                                      <p:cBhvr>
                                        <p:cTn id="78" dur="75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79" dur="750" fill="hold"/>
                                        <p:tgtEl>
                                          <p:spTgt spid="3">
                                            <p:txEl>
                                              <p:pRg st="15" end="15"/>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
                                            <p:txEl>
                                              <p:pRg st="16" end="16"/>
                                            </p:txEl>
                                          </p:spTgt>
                                        </p:tgtEl>
                                        <p:attrNameLst>
                                          <p:attrName>style.visibility</p:attrName>
                                        </p:attrNameLst>
                                      </p:cBhvr>
                                      <p:to>
                                        <p:strVal val="visible"/>
                                      </p:to>
                                    </p:set>
                                    <p:animEffect transition="in" filter="fade">
                                      <p:cBhvr>
                                        <p:cTn id="82" dur="750"/>
                                        <p:tgtEl>
                                          <p:spTgt spid="3">
                                            <p:txEl>
                                              <p:pRg st="16" end="16"/>
                                            </p:txEl>
                                          </p:spTgt>
                                        </p:tgtEl>
                                      </p:cBhvr>
                                    </p:animEffect>
                                    <p:anim calcmode="lin" valueType="num">
                                      <p:cBhvr>
                                        <p:cTn id="83" dur="75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84" dur="750" fill="hold"/>
                                        <p:tgtEl>
                                          <p:spTgt spid="3">
                                            <p:txEl>
                                              <p:pRg st="16" end="16"/>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3">
                                            <p:txEl>
                                              <p:pRg st="17" end="17"/>
                                            </p:txEl>
                                          </p:spTgt>
                                        </p:tgtEl>
                                        <p:attrNameLst>
                                          <p:attrName>style.visibility</p:attrName>
                                        </p:attrNameLst>
                                      </p:cBhvr>
                                      <p:to>
                                        <p:strVal val="visible"/>
                                      </p:to>
                                    </p:set>
                                    <p:animEffect transition="in" filter="fade">
                                      <p:cBhvr>
                                        <p:cTn id="87" dur="750"/>
                                        <p:tgtEl>
                                          <p:spTgt spid="3">
                                            <p:txEl>
                                              <p:pRg st="17" end="17"/>
                                            </p:txEl>
                                          </p:spTgt>
                                        </p:tgtEl>
                                      </p:cBhvr>
                                    </p:animEffect>
                                    <p:anim calcmode="lin" valueType="num">
                                      <p:cBhvr>
                                        <p:cTn id="88" dur="750" fill="hold"/>
                                        <p:tgtEl>
                                          <p:spTgt spid="3">
                                            <p:txEl>
                                              <p:pRg st="17" end="17"/>
                                            </p:txEl>
                                          </p:spTgt>
                                        </p:tgtEl>
                                        <p:attrNameLst>
                                          <p:attrName>ppt_x</p:attrName>
                                        </p:attrNameLst>
                                      </p:cBhvr>
                                      <p:tavLst>
                                        <p:tav tm="0">
                                          <p:val>
                                            <p:strVal val="#ppt_x"/>
                                          </p:val>
                                        </p:tav>
                                        <p:tav tm="100000">
                                          <p:val>
                                            <p:strVal val="#ppt_x"/>
                                          </p:val>
                                        </p:tav>
                                      </p:tavLst>
                                    </p:anim>
                                    <p:anim calcmode="lin" valueType="num">
                                      <p:cBhvr>
                                        <p:cTn id="89" dur="750" fill="hold"/>
                                        <p:tgtEl>
                                          <p:spTgt spid="3">
                                            <p:txEl>
                                              <p:pRg st="17" end="1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BDD25B-922E-46E0-948A-C454EF8350A4}"/>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5" name="TextBox 4">
            <a:extLst>
              <a:ext uri="{FF2B5EF4-FFF2-40B4-BE49-F238E27FC236}">
                <a16:creationId xmlns:a16="http://schemas.microsoft.com/office/drawing/2014/main" id="{2DE8316A-ABAE-44CC-A184-47C339E6BAC8}"/>
              </a:ext>
            </a:extLst>
          </p:cNvPr>
          <p:cNvSpPr txBox="1"/>
          <p:nvPr/>
        </p:nvSpPr>
        <p:spPr>
          <a:xfrm>
            <a:off x="0" y="1454906"/>
            <a:ext cx="12192000" cy="584775"/>
          </a:xfrm>
          <a:prstGeom prst="rect">
            <a:avLst/>
          </a:prstGeom>
          <a:noFill/>
        </p:spPr>
        <p:txBody>
          <a:bodyPr wrap="square">
            <a:spAutoFit/>
          </a:bodyPr>
          <a:lstStyle/>
          <a:p>
            <a:pPr algn="ctr"/>
            <a:r>
              <a:rPr lang="en-US" altLang="zh-CN" sz="3200" b="0" i="0" dirty="0">
                <a:solidFill>
                  <a:srgbClr val="152732"/>
                </a:solidFill>
                <a:effectLst/>
                <a:latin typeface="Open Sans"/>
              </a:rPr>
              <a:t>Thanks for your attention</a:t>
            </a:r>
          </a:p>
        </p:txBody>
      </p:sp>
      <p:sp>
        <p:nvSpPr>
          <p:cNvPr id="9" name="TextBox 8">
            <a:extLst>
              <a:ext uri="{FF2B5EF4-FFF2-40B4-BE49-F238E27FC236}">
                <a16:creationId xmlns:a16="http://schemas.microsoft.com/office/drawing/2014/main" id="{B8BD8A41-13D8-4951-9164-45146F8FC94C}"/>
              </a:ext>
            </a:extLst>
          </p:cNvPr>
          <p:cNvSpPr txBox="1"/>
          <p:nvPr/>
        </p:nvSpPr>
        <p:spPr>
          <a:xfrm>
            <a:off x="0" y="2285071"/>
            <a:ext cx="12192000" cy="584775"/>
          </a:xfrm>
          <a:prstGeom prst="rect">
            <a:avLst/>
          </a:prstGeom>
          <a:noFill/>
        </p:spPr>
        <p:txBody>
          <a:bodyPr wrap="square">
            <a:spAutoFit/>
          </a:bodyPr>
          <a:lstStyle/>
          <a:p>
            <a:pPr algn="ctr"/>
            <a:r>
              <a:rPr lang="en-US" altLang="zh-CN" sz="3200" b="0" i="0" dirty="0">
                <a:solidFill>
                  <a:srgbClr val="152732"/>
                </a:solidFill>
                <a:effectLst/>
                <a:latin typeface="Open Sans"/>
              </a:rPr>
              <a:t>Q &amp; A</a:t>
            </a:r>
          </a:p>
        </p:txBody>
      </p:sp>
      <p:grpSp>
        <p:nvGrpSpPr>
          <p:cNvPr id="10" name="Group 9">
            <a:extLst>
              <a:ext uri="{FF2B5EF4-FFF2-40B4-BE49-F238E27FC236}">
                <a16:creationId xmlns:a16="http://schemas.microsoft.com/office/drawing/2014/main" id="{0E5CAAB8-35EF-486E-9160-5C8412C3CF8C}"/>
              </a:ext>
            </a:extLst>
          </p:cNvPr>
          <p:cNvGrpSpPr/>
          <p:nvPr/>
        </p:nvGrpSpPr>
        <p:grpSpPr>
          <a:xfrm>
            <a:off x="488436" y="3561231"/>
            <a:ext cx="11593890" cy="3065783"/>
            <a:chOff x="523112" y="3052183"/>
            <a:chExt cx="11593890" cy="3065783"/>
          </a:xfrm>
        </p:grpSpPr>
        <p:grpSp>
          <p:nvGrpSpPr>
            <p:cNvPr id="11" name="Group 10">
              <a:extLst>
                <a:ext uri="{FF2B5EF4-FFF2-40B4-BE49-F238E27FC236}">
                  <a16:creationId xmlns:a16="http://schemas.microsoft.com/office/drawing/2014/main" id="{66647F01-F0BF-4A6D-A150-99EF0516B040}"/>
                </a:ext>
              </a:extLst>
            </p:cNvPr>
            <p:cNvGrpSpPr/>
            <p:nvPr/>
          </p:nvGrpSpPr>
          <p:grpSpPr>
            <a:xfrm>
              <a:off x="523112" y="3128383"/>
              <a:ext cx="2699514" cy="2962454"/>
              <a:chOff x="523112" y="3128383"/>
              <a:chExt cx="2699514" cy="2962454"/>
            </a:xfrm>
          </p:grpSpPr>
          <p:sp>
            <p:nvSpPr>
              <p:cNvPr id="21" name="TextBox 20">
                <a:extLst>
                  <a:ext uri="{FF2B5EF4-FFF2-40B4-BE49-F238E27FC236}">
                    <a16:creationId xmlns:a16="http://schemas.microsoft.com/office/drawing/2014/main" id="{A76E8336-0A55-4693-B5EE-572ED472E994}"/>
                  </a:ext>
                </a:extLst>
              </p:cNvPr>
              <p:cNvSpPr txBox="1"/>
              <p:nvPr/>
            </p:nvSpPr>
            <p:spPr>
              <a:xfrm>
                <a:off x="523112" y="4890508"/>
                <a:ext cx="2699514" cy="1200329"/>
              </a:xfrm>
              <a:prstGeom prst="rect">
                <a:avLst/>
              </a:prstGeom>
              <a:noFill/>
            </p:spPr>
            <p:txBody>
              <a:bodyPr wrap="square">
                <a:spAutoFit/>
              </a:bodyPr>
              <a:lstStyle/>
              <a:p>
                <a:pPr algn="ctr"/>
                <a:r>
                  <a:rPr lang="en-US" altLang="zh-CN" b="0" i="0" dirty="0">
                    <a:solidFill>
                      <a:srgbClr val="152732"/>
                    </a:solidFill>
                    <a:effectLst/>
                    <a:latin typeface="Open Sans"/>
                  </a:rPr>
                  <a:t>Dong Xu</a:t>
                </a:r>
              </a:p>
              <a:p>
                <a:pPr algn="ctr"/>
                <a:r>
                  <a:rPr lang="en-US" altLang="zh-CN" b="0" i="0" dirty="0">
                    <a:solidFill>
                      <a:srgbClr val="444444"/>
                    </a:solidFill>
                    <a:effectLst/>
                    <a:latin typeface="Open Sans"/>
                  </a:rPr>
                  <a:t>University of Sydney, Australia</a:t>
                </a:r>
              </a:p>
              <a:p>
                <a:pPr algn="ctr"/>
                <a:r>
                  <a:rPr lang="en-US" altLang="zh-CN" b="0" i="0" u="sng" dirty="0">
                    <a:solidFill>
                      <a:srgbClr val="0070C0"/>
                    </a:solidFill>
                    <a:effectLst/>
                    <a:latin typeface="Open Sans"/>
                  </a:rPr>
                  <a:t>dong.xu@sydney.edu.au</a:t>
                </a:r>
              </a:p>
            </p:txBody>
          </p:sp>
          <p:pic>
            <p:nvPicPr>
              <p:cNvPr id="22" name="Picture 2" descr="Prof. Dong Xu">
                <a:extLst>
                  <a:ext uri="{FF2B5EF4-FFF2-40B4-BE49-F238E27FC236}">
                    <a16:creationId xmlns:a16="http://schemas.microsoft.com/office/drawing/2014/main" id="{340B30A9-6A15-482C-9561-0852B83102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085" y="3128383"/>
                <a:ext cx="1314450" cy="1762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2B9F6101-64C1-4549-9AC7-0452827249F4}"/>
                </a:ext>
              </a:extLst>
            </p:cNvPr>
            <p:cNvGrpSpPr/>
            <p:nvPr/>
          </p:nvGrpSpPr>
          <p:grpSpPr>
            <a:xfrm>
              <a:off x="3361790" y="3052183"/>
              <a:ext cx="2561306" cy="3038654"/>
              <a:chOff x="3085106" y="3052183"/>
              <a:chExt cx="2561306" cy="3038654"/>
            </a:xfrm>
          </p:grpSpPr>
          <p:pic>
            <p:nvPicPr>
              <p:cNvPr id="19" name="Picture 4" descr="Dr. Guo Lu">
                <a:extLst>
                  <a:ext uri="{FF2B5EF4-FFF2-40B4-BE49-F238E27FC236}">
                    <a16:creationId xmlns:a16="http://schemas.microsoft.com/office/drawing/2014/main" id="{EF736E03-663A-4FDD-8868-DFC89B9BF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153" y="3052183"/>
                <a:ext cx="1314450" cy="183832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FFCD99F-0CC3-4D0A-8C1F-64A75F90928A}"/>
                  </a:ext>
                </a:extLst>
              </p:cNvPr>
              <p:cNvSpPr txBox="1"/>
              <p:nvPr/>
            </p:nvSpPr>
            <p:spPr>
              <a:xfrm>
                <a:off x="3085106" y="4890508"/>
                <a:ext cx="2561306" cy="1200329"/>
              </a:xfrm>
              <a:prstGeom prst="rect">
                <a:avLst/>
              </a:prstGeom>
              <a:noFill/>
            </p:spPr>
            <p:txBody>
              <a:bodyPr wrap="square">
                <a:spAutoFit/>
              </a:bodyPr>
              <a:lstStyle/>
              <a:p>
                <a:pPr algn="ctr"/>
                <a:r>
                  <a:rPr lang="en-US" altLang="zh-CN" b="0" i="0" dirty="0">
                    <a:solidFill>
                      <a:srgbClr val="152732"/>
                    </a:solidFill>
                    <a:effectLst/>
                    <a:latin typeface="Open Sans"/>
                  </a:rPr>
                  <a:t>Guo Lu</a:t>
                </a:r>
              </a:p>
              <a:p>
                <a:pPr algn="ctr"/>
                <a:r>
                  <a:rPr lang="en-US" altLang="zh-CN" b="0" i="0" dirty="0">
                    <a:solidFill>
                      <a:srgbClr val="444444"/>
                    </a:solidFill>
                    <a:effectLst/>
                    <a:latin typeface="Open Sans"/>
                  </a:rPr>
                  <a:t>Beijing Institute of Technology, China</a:t>
                </a:r>
              </a:p>
              <a:p>
                <a:pPr algn="ctr"/>
                <a:r>
                  <a:rPr lang="en-US" altLang="zh-CN" b="0" i="0" u="sng" dirty="0">
                    <a:solidFill>
                      <a:srgbClr val="0070C0"/>
                    </a:solidFill>
                    <a:effectLst/>
                    <a:latin typeface="Open Sans"/>
                  </a:rPr>
                  <a:t>luguo2014@sjtu.edu.cn</a:t>
                </a:r>
              </a:p>
            </p:txBody>
          </p:sp>
        </p:grpSp>
        <p:grpSp>
          <p:nvGrpSpPr>
            <p:cNvPr id="13" name="Group 12">
              <a:extLst>
                <a:ext uri="{FF2B5EF4-FFF2-40B4-BE49-F238E27FC236}">
                  <a16:creationId xmlns:a16="http://schemas.microsoft.com/office/drawing/2014/main" id="{C2ABF052-28D9-4A3A-A3D0-ECEBF1760B67}"/>
                </a:ext>
              </a:extLst>
            </p:cNvPr>
            <p:cNvGrpSpPr/>
            <p:nvPr/>
          </p:nvGrpSpPr>
          <p:grpSpPr>
            <a:xfrm>
              <a:off x="5807705" y="3221146"/>
              <a:ext cx="3079233" cy="2896820"/>
              <a:chOff x="5219718" y="3286350"/>
              <a:chExt cx="3079233" cy="2896820"/>
            </a:xfrm>
          </p:grpSpPr>
          <p:pic>
            <p:nvPicPr>
              <p:cNvPr id="17" name="Picture 6" descr="Dr. Ren Yang">
                <a:extLst>
                  <a:ext uri="{FF2B5EF4-FFF2-40B4-BE49-F238E27FC236}">
                    <a16:creationId xmlns:a16="http://schemas.microsoft.com/office/drawing/2014/main" id="{D0009C59-51E1-4063-BB34-DFB60ACF54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389" y="3286350"/>
                <a:ext cx="1314450" cy="16097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AEAB3FB-821F-42BB-82B8-328772A82006}"/>
                  </a:ext>
                </a:extLst>
              </p:cNvPr>
              <p:cNvSpPr txBox="1"/>
              <p:nvPr/>
            </p:nvSpPr>
            <p:spPr>
              <a:xfrm>
                <a:off x="5219718" y="4890508"/>
                <a:ext cx="3079233" cy="1292662"/>
              </a:xfrm>
              <a:prstGeom prst="rect">
                <a:avLst/>
              </a:prstGeom>
              <a:noFill/>
            </p:spPr>
            <p:txBody>
              <a:bodyPr wrap="square">
                <a:spAutoFit/>
              </a:bodyPr>
              <a:lstStyle/>
              <a:p>
                <a:pPr algn="ctr"/>
                <a:r>
                  <a:rPr lang="en-US" altLang="zh-CN" b="0" i="0" dirty="0">
                    <a:solidFill>
                      <a:srgbClr val="152732"/>
                    </a:solidFill>
                    <a:effectLst/>
                    <a:latin typeface="Open Sans"/>
                  </a:rPr>
                  <a:t>Ren Yang</a:t>
                </a:r>
              </a:p>
              <a:p>
                <a:pPr algn="ctr"/>
                <a:r>
                  <a:rPr lang="en-US" altLang="zh-CN" b="0" i="0" dirty="0">
                    <a:solidFill>
                      <a:srgbClr val="444444"/>
                    </a:solidFill>
                    <a:effectLst/>
                    <a:latin typeface="Open Sans"/>
                  </a:rPr>
                  <a:t>ETH Zurich, Switzerland</a:t>
                </a:r>
              </a:p>
              <a:p>
                <a:pPr algn="ctr"/>
                <a:endParaRPr lang="en-US" altLang="zh-CN" sz="2200" dirty="0">
                  <a:solidFill>
                    <a:srgbClr val="444444"/>
                  </a:solidFill>
                  <a:latin typeface="Open Sans"/>
                </a:endParaRPr>
              </a:p>
              <a:p>
                <a:pPr algn="ctr"/>
                <a:r>
                  <a:rPr lang="en-US" altLang="zh-CN" u="sng" dirty="0">
                    <a:solidFill>
                      <a:srgbClr val="0070C0"/>
                    </a:solidFill>
                    <a:latin typeface="Open Sans"/>
                  </a:rPr>
                  <a:t>ren.yang@vision.ee.ethz.ch</a:t>
                </a:r>
                <a:endParaRPr lang="en-US" altLang="zh-CN" b="0" i="0" u="sng" dirty="0">
                  <a:solidFill>
                    <a:srgbClr val="0070C0"/>
                  </a:solidFill>
                  <a:effectLst/>
                  <a:latin typeface="Open Sans"/>
                </a:endParaRPr>
              </a:p>
            </p:txBody>
          </p:sp>
        </p:grpSp>
        <p:grpSp>
          <p:nvGrpSpPr>
            <p:cNvPr id="14" name="Group 13">
              <a:extLst>
                <a:ext uri="{FF2B5EF4-FFF2-40B4-BE49-F238E27FC236}">
                  <a16:creationId xmlns:a16="http://schemas.microsoft.com/office/drawing/2014/main" id="{FB638D11-0F40-4490-93E4-64F76B3A093A}"/>
                </a:ext>
              </a:extLst>
            </p:cNvPr>
            <p:cNvGrpSpPr/>
            <p:nvPr/>
          </p:nvGrpSpPr>
          <p:grpSpPr>
            <a:xfrm>
              <a:off x="8659007" y="3206055"/>
              <a:ext cx="3457995" cy="2881133"/>
              <a:chOff x="7690479" y="3271258"/>
              <a:chExt cx="3457995" cy="2881133"/>
            </a:xfrm>
          </p:grpSpPr>
          <p:pic>
            <p:nvPicPr>
              <p:cNvPr id="15" name="Picture 8" descr="Dr. Radu Timofte">
                <a:extLst>
                  <a:ext uri="{FF2B5EF4-FFF2-40B4-BE49-F238E27FC236}">
                    <a16:creationId xmlns:a16="http://schemas.microsoft.com/office/drawing/2014/main" id="{FB959012-1251-4047-AF34-AA0DE57385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3492" y="3271258"/>
                <a:ext cx="1314450" cy="16192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4705F28-BF36-4626-B8AF-855E62E22EA4}"/>
                  </a:ext>
                </a:extLst>
              </p:cNvPr>
              <p:cNvSpPr txBox="1"/>
              <p:nvPr/>
            </p:nvSpPr>
            <p:spPr>
              <a:xfrm>
                <a:off x="7690479" y="4890507"/>
                <a:ext cx="3457995" cy="1261884"/>
              </a:xfrm>
              <a:prstGeom prst="rect">
                <a:avLst/>
              </a:prstGeom>
              <a:noFill/>
            </p:spPr>
            <p:txBody>
              <a:bodyPr wrap="square">
                <a:spAutoFit/>
              </a:bodyPr>
              <a:lstStyle/>
              <a:p>
                <a:pPr algn="ctr"/>
                <a:r>
                  <a:rPr lang="en-US" altLang="zh-CN" b="0" i="0" dirty="0">
                    <a:solidFill>
                      <a:srgbClr val="152732"/>
                    </a:solidFill>
                    <a:effectLst/>
                    <a:latin typeface="Open Sans"/>
                  </a:rPr>
                  <a:t>Radu </a:t>
                </a:r>
                <a:r>
                  <a:rPr lang="en-US" altLang="zh-CN" dirty="0" err="1">
                    <a:solidFill>
                      <a:srgbClr val="152732"/>
                    </a:solidFill>
                    <a:latin typeface="Open Sans"/>
                  </a:rPr>
                  <a:t>T</a:t>
                </a:r>
                <a:r>
                  <a:rPr lang="en-US" altLang="zh-CN" b="0" i="0" dirty="0" err="1">
                    <a:solidFill>
                      <a:srgbClr val="152732"/>
                    </a:solidFill>
                    <a:effectLst/>
                    <a:latin typeface="Open Sans"/>
                  </a:rPr>
                  <a:t>imofte</a:t>
                </a:r>
                <a:endParaRPr lang="en-US" altLang="zh-CN" b="0" i="0" dirty="0">
                  <a:solidFill>
                    <a:srgbClr val="152732"/>
                  </a:solidFill>
                  <a:effectLst/>
                  <a:latin typeface="Open Sans"/>
                </a:endParaRPr>
              </a:p>
              <a:p>
                <a:pPr algn="ctr"/>
                <a:r>
                  <a:rPr lang="en-US" altLang="zh-CN" b="0" i="0" dirty="0">
                    <a:solidFill>
                      <a:srgbClr val="444444"/>
                    </a:solidFill>
                    <a:effectLst/>
                    <a:latin typeface="Open Sans"/>
                  </a:rPr>
                  <a:t>ETH Zurich, Switzerland</a:t>
                </a:r>
              </a:p>
              <a:p>
                <a:pPr algn="ctr"/>
                <a:endParaRPr lang="en-US" altLang="zh-CN" sz="2200" dirty="0">
                  <a:solidFill>
                    <a:srgbClr val="444444"/>
                  </a:solidFill>
                  <a:latin typeface="Open Sans"/>
                </a:endParaRPr>
              </a:p>
              <a:p>
                <a:pPr algn="ctr"/>
                <a:r>
                  <a:rPr lang="en-US" altLang="zh-CN" u="sng" dirty="0">
                    <a:solidFill>
                      <a:srgbClr val="0070C0"/>
                    </a:solidFill>
                    <a:latin typeface="Open Sans"/>
                  </a:rPr>
                  <a:t>r</a:t>
                </a:r>
                <a:r>
                  <a:rPr lang="en-US" altLang="zh-CN" b="0" i="0" u="sng" dirty="0">
                    <a:solidFill>
                      <a:srgbClr val="0070C0"/>
                    </a:solidFill>
                    <a:effectLst/>
                    <a:latin typeface="Open Sans"/>
                  </a:rPr>
                  <a:t>adu.timofte</a:t>
                </a:r>
                <a:r>
                  <a:rPr lang="en-US" altLang="zh-CN" u="sng" dirty="0">
                    <a:solidFill>
                      <a:srgbClr val="0070C0"/>
                    </a:solidFill>
                    <a:latin typeface="Open Sans"/>
                  </a:rPr>
                  <a:t>@vision.ee.ethz.ch</a:t>
                </a:r>
                <a:endParaRPr lang="en-US" altLang="zh-CN" b="0" i="0" u="sng" dirty="0">
                  <a:solidFill>
                    <a:srgbClr val="0070C0"/>
                  </a:solidFill>
                  <a:effectLst/>
                  <a:latin typeface="Open Sans"/>
                </a:endParaRPr>
              </a:p>
            </p:txBody>
          </p:sp>
        </p:grpSp>
      </p:grpSp>
    </p:spTree>
    <p:extLst>
      <p:ext uri="{BB962C8B-B14F-4D97-AF65-F5344CB8AC3E}">
        <p14:creationId xmlns:p14="http://schemas.microsoft.com/office/powerpoint/2010/main" val="233290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927426-9C2E-48B9-909A-067DC0B9DE58}"/>
              </a:ext>
            </a:extLst>
          </p:cNvPr>
          <p:cNvPicPr>
            <a:picLocks noChangeAspect="1"/>
          </p:cNvPicPr>
          <p:nvPr/>
        </p:nvPicPr>
        <p:blipFill>
          <a:blip r:embed="rId2"/>
          <a:stretch>
            <a:fillRect/>
          </a:stretch>
        </p:blipFill>
        <p:spPr>
          <a:xfrm>
            <a:off x="3060356" y="1340590"/>
            <a:ext cx="4690272" cy="4590478"/>
          </a:xfrm>
          <a:prstGeom prst="rect">
            <a:avLst/>
          </a:prstGeom>
        </p:spPr>
      </p:pic>
      <p:sp>
        <p:nvSpPr>
          <p:cNvPr id="5" name="TextBox 4">
            <a:extLst>
              <a:ext uri="{FF2B5EF4-FFF2-40B4-BE49-F238E27FC236}">
                <a16:creationId xmlns:a16="http://schemas.microsoft.com/office/drawing/2014/main" id="{CFFF70A2-F254-468D-BD67-10D17CB65A1C}"/>
              </a:ext>
            </a:extLst>
          </p:cNvPr>
          <p:cNvSpPr txBox="1"/>
          <p:nvPr/>
        </p:nvSpPr>
        <p:spPr>
          <a:xfrm>
            <a:off x="221799" y="125495"/>
            <a:ext cx="5011618" cy="461665"/>
          </a:xfrm>
          <a:prstGeom prst="rect">
            <a:avLst/>
          </a:prstGeom>
          <a:noFill/>
        </p:spPr>
        <p:txBody>
          <a:bodyPr wrap="square" rtlCol="0">
            <a:spAutoFit/>
          </a:bodyPr>
          <a:lstStyle/>
          <a:p>
            <a:r>
              <a:rPr lang="en-US" altLang="zh-CN" sz="2400" b="1" dirty="0">
                <a:solidFill>
                  <a:srgbClr val="0070C0"/>
                </a:solidFill>
              </a:rPr>
              <a:t>Rate-distortion trade-off</a:t>
            </a:r>
            <a:endParaRPr lang="zh-CN" altLang="en-US" sz="2400" b="1" dirty="0">
              <a:solidFill>
                <a:srgbClr val="0070C0"/>
              </a:solidFill>
            </a:endParaRPr>
          </a:p>
        </p:txBody>
      </p:sp>
      <p:cxnSp>
        <p:nvCxnSpPr>
          <p:cNvPr id="7" name="Straight Arrow Connector 6">
            <a:extLst>
              <a:ext uri="{FF2B5EF4-FFF2-40B4-BE49-F238E27FC236}">
                <a16:creationId xmlns:a16="http://schemas.microsoft.com/office/drawing/2014/main" id="{8A16883A-25EC-4626-AF8F-7FD837B0FBEA}"/>
              </a:ext>
            </a:extLst>
          </p:cNvPr>
          <p:cNvCxnSpPr/>
          <p:nvPr/>
        </p:nvCxnSpPr>
        <p:spPr>
          <a:xfrm>
            <a:off x="3620235" y="6115480"/>
            <a:ext cx="357051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8B31E02-9EAF-441B-B888-568F34E2D60F}"/>
              </a:ext>
            </a:extLst>
          </p:cNvPr>
          <p:cNvCxnSpPr>
            <a:cxnSpLocks/>
          </p:cNvCxnSpPr>
          <p:nvPr/>
        </p:nvCxnSpPr>
        <p:spPr>
          <a:xfrm flipV="1">
            <a:off x="2737920" y="1503947"/>
            <a:ext cx="0" cy="32720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77627F-11DD-46E5-BE8A-965D55732EBC}"/>
              </a:ext>
            </a:extLst>
          </p:cNvPr>
          <p:cNvSpPr txBox="1"/>
          <p:nvPr/>
        </p:nvSpPr>
        <p:spPr>
          <a:xfrm>
            <a:off x="5061856" y="6194367"/>
            <a:ext cx="2688772" cy="369332"/>
          </a:xfrm>
          <a:prstGeom prst="rect">
            <a:avLst/>
          </a:prstGeom>
          <a:noFill/>
        </p:spPr>
        <p:txBody>
          <a:bodyPr wrap="square" rtlCol="0">
            <a:spAutoFit/>
          </a:bodyPr>
          <a:lstStyle/>
          <a:p>
            <a:r>
              <a:rPr lang="en-US" altLang="zh-CN" dirty="0"/>
              <a:t>Higher bit-rate (file size)</a:t>
            </a:r>
            <a:endParaRPr lang="zh-CN" altLang="en-US" dirty="0"/>
          </a:p>
        </p:txBody>
      </p:sp>
      <p:sp>
        <p:nvSpPr>
          <p:cNvPr id="11" name="TextBox 10">
            <a:extLst>
              <a:ext uri="{FF2B5EF4-FFF2-40B4-BE49-F238E27FC236}">
                <a16:creationId xmlns:a16="http://schemas.microsoft.com/office/drawing/2014/main" id="{210CC45D-0E0B-4377-825C-5BE5F7063ED8}"/>
              </a:ext>
            </a:extLst>
          </p:cNvPr>
          <p:cNvSpPr txBox="1"/>
          <p:nvPr/>
        </p:nvSpPr>
        <p:spPr>
          <a:xfrm>
            <a:off x="892627" y="1718688"/>
            <a:ext cx="1813208" cy="646331"/>
          </a:xfrm>
          <a:prstGeom prst="rect">
            <a:avLst/>
          </a:prstGeom>
          <a:noFill/>
        </p:spPr>
        <p:txBody>
          <a:bodyPr wrap="square" rtlCol="0">
            <a:spAutoFit/>
          </a:bodyPr>
          <a:lstStyle/>
          <a:p>
            <a:pPr algn="ctr"/>
            <a:r>
              <a:rPr lang="en-US" altLang="zh-CN" dirty="0"/>
              <a:t>Higher quality</a:t>
            </a:r>
          </a:p>
          <a:p>
            <a:pPr algn="ctr"/>
            <a:r>
              <a:rPr lang="en-US" altLang="zh-CN" dirty="0"/>
              <a:t>(lower distortion)</a:t>
            </a:r>
            <a:endParaRPr lang="zh-CN" altLang="en-US" dirty="0"/>
          </a:p>
        </p:txBody>
      </p:sp>
      <p:cxnSp>
        <p:nvCxnSpPr>
          <p:cNvPr id="12" name="Straight Arrow Connector 11">
            <a:extLst>
              <a:ext uri="{FF2B5EF4-FFF2-40B4-BE49-F238E27FC236}">
                <a16:creationId xmlns:a16="http://schemas.microsoft.com/office/drawing/2014/main" id="{3E20E7AE-5241-433F-A084-835C0C5892D0}"/>
              </a:ext>
            </a:extLst>
          </p:cNvPr>
          <p:cNvCxnSpPr>
            <a:cxnSpLocks/>
          </p:cNvCxnSpPr>
          <p:nvPr/>
        </p:nvCxnSpPr>
        <p:spPr>
          <a:xfrm flipV="1">
            <a:off x="5720606" y="3015343"/>
            <a:ext cx="0" cy="62048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BB4D6C-D35C-4400-BD12-8CBA76C72934}"/>
              </a:ext>
            </a:extLst>
          </p:cNvPr>
          <p:cNvSpPr txBox="1"/>
          <p:nvPr/>
        </p:nvSpPr>
        <p:spPr>
          <a:xfrm>
            <a:off x="7750627" y="2623991"/>
            <a:ext cx="5011618" cy="369332"/>
          </a:xfrm>
          <a:prstGeom prst="rect">
            <a:avLst/>
          </a:prstGeom>
          <a:noFill/>
        </p:spPr>
        <p:txBody>
          <a:bodyPr wrap="square" rtlCol="0">
            <a:spAutoFit/>
          </a:bodyPr>
          <a:lstStyle/>
          <a:p>
            <a:r>
              <a:rPr lang="en-US" altLang="zh-CN" dirty="0">
                <a:solidFill>
                  <a:srgbClr val="FF0000"/>
                </a:solidFill>
              </a:rPr>
              <a:t>Better quality at the same bit-rate</a:t>
            </a:r>
            <a:endParaRPr lang="zh-CN" altLang="en-US" dirty="0">
              <a:solidFill>
                <a:srgbClr val="FF0000"/>
              </a:solidFill>
            </a:endParaRPr>
          </a:p>
        </p:txBody>
      </p:sp>
      <p:cxnSp>
        <p:nvCxnSpPr>
          <p:cNvPr id="16" name="Straight Arrow Connector 15">
            <a:extLst>
              <a:ext uri="{FF2B5EF4-FFF2-40B4-BE49-F238E27FC236}">
                <a16:creationId xmlns:a16="http://schemas.microsoft.com/office/drawing/2014/main" id="{10AC2D4C-2A19-48B0-9F69-33AB38DCDCDC}"/>
              </a:ext>
            </a:extLst>
          </p:cNvPr>
          <p:cNvCxnSpPr>
            <a:cxnSpLocks/>
          </p:cNvCxnSpPr>
          <p:nvPr/>
        </p:nvCxnSpPr>
        <p:spPr>
          <a:xfrm flipH="1">
            <a:off x="4909456" y="3635829"/>
            <a:ext cx="81115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F5F6A8D-13DD-43AD-A57A-5A3EE0894077}"/>
              </a:ext>
            </a:extLst>
          </p:cNvPr>
          <p:cNvSpPr txBox="1"/>
          <p:nvPr/>
        </p:nvSpPr>
        <p:spPr>
          <a:xfrm>
            <a:off x="7750627" y="3532414"/>
            <a:ext cx="5011618" cy="369332"/>
          </a:xfrm>
          <a:prstGeom prst="rect">
            <a:avLst/>
          </a:prstGeom>
          <a:noFill/>
        </p:spPr>
        <p:txBody>
          <a:bodyPr wrap="square" rtlCol="0">
            <a:spAutoFit/>
          </a:bodyPr>
          <a:lstStyle/>
          <a:p>
            <a:r>
              <a:rPr lang="en-US" altLang="zh-CN" dirty="0">
                <a:solidFill>
                  <a:srgbClr val="FF0000"/>
                </a:solidFill>
              </a:rPr>
              <a:t>Lower bit-rate at the same quality</a:t>
            </a:r>
            <a:endParaRPr lang="zh-CN" altLang="en-US" dirty="0">
              <a:solidFill>
                <a:srgbClr val="FF0000"/>
              </a:solidFill>
            </a:endParaRPr>
          </a:p>
        </p:txBody>
      </p:sp>
      <p:sp>
        <p:nvSpPr>
          <p:cNvPr id="20" name="Arrow: Up-Down 19">
            <a:extLst>
              <a:ext uri="{FF2B5EF4-FFF2-40B4-BE49-F238E27FC236}">
                <a16:creationId xmlns:a16="http://schemas.microsoft.com/office/drawing/2014/main" id="{AF83FD13-83EB-4B0C-B6B9-9491354C6C8B}"/>
              </a:ext>
            </a:extLst>
          </p:cNvPr>
          <p:cNvSpPr/>
          <p:nvPr/>
        </p:nvSpPr>
        <p:spPr>
          <a:xfrm>
            <a:off x="9403895" y="2988399"/>
            <a:ext cx="206828" cy="548940"/>
          </a:xfrm>
          <a:prstGeom prst="up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Arc 20">
            <a:extLst>
              <a:ext uri="{FF2B5EF4-FFF2-40B4-BE49-F238E27FC236}">
                <a16:creationId xmlns:a16="http://schemas.microsoft.com/office/drawing/2014/main" id="{83DDB6C5-DF41-495F-96AE-C47A33D3D500}"/>
              </a:ext>
            </a:extLst>
          </p:cNvPr>
          <p:cNvSpPr/>
          <p:nvPr/>
        </p:nvSpPr>
        <p:spPr>
          <a:xfrm rot="15436966">
            <a:off x="3828491" y="746410"/>
            <a:ext cx="4045487" cy="5050215"/>
          </a:xfrm>
          <a:prstGeom prst="arc">
            <a:avLst>
              <a:gd name="adj1" fmla="val 17938500"/>
              <a:gd name="adj2" fmla="val 20403672"/>
            </a:avLst>
          </a:prstGeom>
          <a:ln w="412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cxnSp>
        <p:nvCxnSpPr>
          <p:cNvPr id="22" name="Straight Arrow Connector 21">
            <a:extLst>
              <a:ext uri="{FF2B5EF4-FFF2-40B4-BE49-F238E27FC236}">
                <a16:creationId xmlns:a16="http://schemas.microsoft.com/office/drawing/2014/main" id="{9773F147-7D94-4372-9C74-A55BBF037D15}"/>
              </a:ext>
            </a:extLst>
          </p:cNvPr>
          <p:cNvCxnSpPr>
            <a:cxnSpLocks/>
          </p:cNvCxnSpPr>
          <p:nvPr/>
        </p:nvCxnSpPr>
        <p:spPr>
          <a:xfrm flipH="1" flipV="1">
            <a:off x="4136570" y="2155371"/>
            <a:ext cx="560779" cy="5797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130101D-77A5-422F-B829-432C417AE4F6}"/>
              </a:ext>
            </a:extLst>
          </p:cNvPr>
          <p:cNvSpPr txBox="1"/>
          <p:nvPr/>
        </p:nvSpPr>
        <p:spPr>
          <a:xfrm>
            <a:off x="4329574" y="2075920"/>
            <a:ext cx="841140" cy="369332"/>
          </a:xfrm>
          <a:prstGeom prst="rect">
            <a:avLst/>
          </a:prstGeom>
          <a:noFill/>
        </p:spPr>
        <p:txBody>
          <a:bodyPr wrap="square" rtlCol="0">
            <a:spAutoFit/>
          </a:bodyPr>
          <a:lstStyle/>
          <a:p>
            <a:r>
              <a:rPr lang="en-US" altLang="zh-CN" dirty="0">
                <a:solidFill>
                  <a:srgbClr val="FF0000"/>
                </a:solidFill>
              </a:rPr>
              <a:t>Target</a:t>
            </a:r>
            <a:endParaRPr lang="zh-CN" altLang="en-US" dirty="0">
              <a:solidFill>
                <a:srgbClr val="FF0000"/>
              </a:solidFill>
            </a:endParaRPr>
          </a:p>
        </p:txBody>
      </p:sp>
      <p:sp>
        <p:nvSpPr>
          <p:cNvPr id="25" name="TextBox 24">
            <a:extLst>
              <a:ext uri="{FF2B5EF4-FFF2-40B4-BE49-F238E27FC236}">
                <a16:creationId xmlns:a16="http://schemas.microsoft.com/office/drawing/2014/main" id="{DDBE62B7-4B4C-46CF-A7C3-D58F2CE50AFB}"/>
              </a:ext>
            </a:extLst>
          </p:cNvPr>
          <p:cNvSpPr txBox="1"/>
          <p:nvPr/>
        </p:nvSpPr>
        <p:spPr>
          <a:xfrm>
            <a:off x="3340661" y="971258"/>
            <a:ext cx="6444335" cy="369332"/>
          </a:xfrm>
          <a:prstGeom prst="rect">
            <a:avLst/>
          </a:prstGeom>
          <a:noFill/>
        </p:spPr>
        <p:txBody>
          <a:bodyPr wrap="square" rtlCol="0">
            <a:spAutoFit/>
          </a:bodyPr>
          <a:lstStyle/>
          <a:p>
            <a:r>
              <a:rPr lang="en-US" altLang="zh-CN" b="1" dirty="0"/>
              <a:t>Metrics: PSNR, (MS-)SSIM, NIMA, LPIPS, user studies, etc.</a:t>
            </a:r>
            <a:endParaRPr lang="zh-CN" altLang="en-US" b="1" dirty="0"/>
          </a:p>
        </p:txBody>
      </p:sp>
      <p:cxnSp>
        <p:nvCxnSpPr>
          <p:cNvPr id="26" name="Straight Connector 25">
            <a:extLst>
              <a:ext uri="{FF2B5EF4-FFF2-40B4-BE49-F238E27FC236}">
                <a16:creationId xmlns:a16="http://schemas.microsoft.com/office/drawing/2014/main" id="{844631C3-06A5-46DB-A213-CFF47D688400}"/>
              </a:ext>
            </a:extLst>
          </p:cNvPr>
          <p:cNvCxnSpPr>
            <a:cxnSpLocks/>
          </p:cNvCxnSpPr>
          <p:nvPr/>
        </p:nvCxnSpPr>
        <p:spPr>
          <a:xfrm>
            <a:off x="3375930" y="1650831"/>
            <a:ext cx="70712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08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0-#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1+#ppt_h/2"/>
                                          </p:val>
                                        </p:tav>
                                        <p:tav tm="100000">
                                          <p:val>
                                            <p:strVal val="#ppt_y"/>
                                          </p:val>
                                        </p:tav>
                                      </p:tavLst>
                                    </p:anim>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5" grpId="0"/>
      <p:bldP spid="18" grpId="0"/>
      <p:bldP spid="20" grpId="0" animBg="1"/>
      <p:bldP spid="21" grpId="0" animBg="1"/>
      <p:bldP spid="2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BDD25B-922E-46E0-948A-C454EF8350A4}"/>
              </a:ext>
            </a:extLst>
          </p:cNvPr>
          <p:cNvSpPr txBox="1"/>
          <p:nvPr/>
        </p:nvSpPr>
        <p:spPr>
          <a:xfrm>
            <a:off x="190831" y="130059"/>
            <a:ext cx="6639339" cy="584775"/>
          </a:xfrm>
          <a:prstGeom prst="rect">
            <a:avLst/>
          </a:prstGeom>
          <a:noFill/>
        </p:spPr>
        <p:txBody>
          <a:bodyPr wrap="square">
            <a:spAutoFit/>
          </a:bodyPr>
          <a:lstStyle/>
          <a:p>
            <a:r>
              <a:rPr lang="en-US" altLang="zh-CN" sz="3200" dirty="0">
                <a:solidFill>
                  <a:srgbClr val="152732"/>
                </a:solidFill>
                <a:latin typeface="Open Sans"/>
              </a:rPr>
              <a:t>Traditional</a:t>
            </a:r>
            <a:r>
              <a:rPr lang="en-US" altLang="zh-CN" sz="3200" b="0" i="0" dirty="0">
                <a:solidFill>
                  <a:srgbClr val="152732"/>
                </a:solidFill>
                <a:effectLst/>
                <a:latin typeface="Open Sans"/>
              </a:rPr>
              <a:t>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3" name="内容占位符 2">
            <a:extLst>
              <a:ext uri="{FF2B5EF4-FFF2-40B4-BE49-F238E27FC236}">
                <a16:creationId xmlns:a16="http://schemas.microsoft.com/office/drawing/2014/main" id="{6543C38D-609A-4456-BA63-BEB9A064DD81}"/>
              </a:ext>
            </a:extLst>
          </p:cNvPr>
          <p:cNvSpPr>
            <a:spLocks noGrp="1"/>
          </p:cNvSpPr>
          <p:nvPr>
            <p:ph idx="1"/>
          </p:nvPr>
        </p:nvSpPr>
        <p:spPr>
          <a:xfrm>
            <a:off x="190830" y="1034003"/>
            <a:ext cx="12001170" cy="4351338"/>
          </a:xfrm>
        </p:spPr>
        <p:txBody>
          <a:bodyPr>
            <a:normAutofit/>
          </a:bodyPr>
          <a:lstStyle/>
          <a:p>
            <a:r>
              <a:rPr kumimoji="1" lang="en-US" altLang="zh-CN" sz="2400" dirty="0"/>
              <a:t>Classical</a:t>
            </a:r>
            <a:r>
              <a:rPr kumimoji="1" lang="zh-CN" altLang="en-US" sz="2400" dirty="0"/>
              <a:t> </a:t>
            </a:r>
            <a:r>
              <a:rPr kumimoji="1" lang="en-US" altLang="zh-CN" sz="2400" dirty="0"/>
              <a:t>Architecture:</a:t>
            </a:r>
          </a:p>
          <a:p>
            <a:endParaRPr kumimoji="1" lang="en-US" altLang="zh-CN" sz="900" dirty="0"/>
          </a:p>
          <a:p>
            <a:r>
              <a:rPr kumimoji="1" lang="en-US" altLang="zh-CN" sz="2400" dirty="0"/>
              <a:t>Standards: JPEG (DCT + Huffman), JPEG2000 (DWT + Arithmetic coding), BPG (HEVC), …</a:t>
            </a:r>
          </a:p>
          <a:p>
            <a:r>
              <a:rPr kumimoji="1" lang="en-US" altLang="zh-CN" sz="2400" dirty="0"/>
              <a:t>Example: JPEG compression framework</a:t>
            </a:r>
          </a:p>
        </p:txBody>
      </p:sp>
      <p:cxnSp>
        <p:nvCxnSpPr>
          <p:cNvPr id="98" name="Straight Arrow Connector 97">
            <a:extLst>
              <a:ext uri="{FF2B5EF4-FFF2-40B4-BE49-F238E27FC236}">
                <a16:creationId xmlns:a16="http://schemas.microsoft.com/office/drawing/2014/main" id="{C2741D38-A370-4E04-A0FB-EDBB3A0544F8}"/>
              </a:ext>
            </a:extLst>
          </p:cNvPr>
          <p:cNvCxnSpPr>
            <a:cxnSpLocks/>
          </p:cNvCxnSpPr>
          <p:nvPr/>
        </p:nvCxnSpPr>
        <p:spPr>
          <a:xfrm flipV="1">
            <a:off x="5528063" y="917884"/>
            <a:ext cx="0" cy="31474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65095DF-A0DB-423F-A5DD-5FDD3D0A13E8}"/>
              </a:ext>
            </a:extLst>
          </p:cNvPr>
          <p:cNvSpPr txBox="1"/>
          <p:nvPr/>
        </p:nvSpPr>
        <p:spPr>
          <a:xfrm>
            <a:off x="4517336" y="572112"/>
            <a:ext cx="2021454" cy="400110"/>
          </a:xfrm>
          <a:prstGeom prst="rect">
            <a:avLst/>
          </a:prstGeom>
          <a:noFill/>
        </p:spPr>
        <p:txBody>
          <a:bodyPr wrap="square" rtlCol="0">
            <a:spAutoFit/>
          </a:bodyPr>
          <a:lstStyle/>
          <a:p>
            <a:pPr algn="ctr"/>
            <a:r>
              <a:rPr lang="en-US" altLang="zh-CN" sz="1000" dirty="0"/>
              <a:t>Frequency domain</a:t>
            </a:r>
          </a:p>
          <a:p>
            <a:pPr algn="ctr"/>
            <a:r>
              <a:rPr lang="en-US" altLang="zh-CN" sz="1000" dirty="0"/>
              <a:t>(coefficients)</a:t>
            </a:r>
            <a:endParaRPr lang="zh-CN" altLang="en-US" sz="1000" dirty="0"/>
          </a:p>
        </p:txBody>
      </p:sp>
      <p:cxnSp>
        <p:nvCxnSpPr>
          <p:cNvPr id="103" name="Straight Arrow Connector 102">
            <a:extLst>
              <a:ext uri="{FF2B5EF4-FFF2-40B4-BE49-F238E27FC236}">
                <a16:creationId xmlns:a16="http://schemas.microsoft.com/office/drawing/2014/main" id="{2E20EC4E-E95D-4875-93CB-C92EB1A29DB2}"/>
              </a:ext>
            </a:extLst>
          </p:cNvPr>
          <p:cNvCxnSpPr>
            <a:cxnSpLocks/>
          </p:cNvCxnSpPr>
          <p:nvPr/>
        </p:nvCxnSpPr>
        <p:spPr>
          <a:xfrm flipV="1">
            <a:off x="6764538" y="917996"/>
            <a:ext cx="0" cy="31474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21FB7E4-9252-44EB-9B72-D21A35CB237C}"/>
              </a:ext>
            </a:extLst>
          </p:cNvPr>
          <p:cNvSpPr txBox="1"/>
          <p:nvPr/>
        </p:nvSpPr>
        <p:spPr>
          <a:xfrm>
            <a:off x="5753811" y="724624"/>
            <a:ext cx="2021454" cy="246221"/>
          </a:xfrm>
          <a:prstGeom prst="rect">
            <a:avLst/>
          </a:prstGeom>
          <a:noFill/>
        </p:spPr>
        <p:txBody>
          <a:bodyPr wrap="square" rtlCol="0">
            <a:spAutoFit/>
          </a:bodyPr>
          <a:lstStyle/>
          <a:p>
            <a:pPr algn="ctr"/>
            <a:r>
              <a:rPr lang="en-US" altLang="zh-CN" sz="1000" dirty="0"/>
              <a:t>Quantized coefficients</a:t>
            </a:r>
            <a:endParaRPr lang="zh-CN" altLang="en-US" sz="1000" dirty="0"/>
          </a:p>
        </p:txBody>
      </p:sp>
      <p:grpSp>
        <p:nvGrpSpPr>
          <p:cNvPr id="244" name="Group 243">
            <a:extLst>
              <a:ext uri="{FF2B5EF4-FFF2-40B4-BE49-F238E27FC236}">
                <a16:creationId xmlns:a16="http://schemas.microsoft.com/office/drawing/2014/main" id="{EE6289FC-32DA-4DD4-B46B-2ED9C3694A8C}"/>
              </a:ext>
            </a:extLst>
          </p:cNvPr>
          <p:cNvGrpSpPr/>
          <p:nvPr/>
        </p:nvGrpSpPr>
        <p:grpSpPr>
          <a:xfrm>
            <a:off x="3507250" y="942396"/>
            <a:ext cx="8493919" cy="596106"/>
            <a:chOff x="3507250" y="942396"/>
            <a:chExt cx="8493919" cy="596106"/>
          </a:xfrm>
        </p:grpSpPr>
        <p:sp>
          <p:nvSpPr>
            <p:cNvPr id="4" name="矩形 3">
              <a:extLst>
                <a:ext uri="{FF2B5EF4-FFF2-40B4-BE49-F238E27FC236}">
                  <a16:creationId xmlns:a16="http://schemas.microsoft.com/office/drawing/2014/main" id="{DA960C81-08EF-4A90-A0EE-AB07F59C8DEE}"/>
                </a:ext>
              </a:extLst>
            </p:cNvPr>
            <p:cNvSpPr/>
            <p:nvPr/>
          </p:nvSpPr>
          <p:spPr>
            <a:xfrm>
              <a:off x="4593101" y="1047169"/>
              <a:ext cx="872226" cy="39052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a:solidFill>
                    <a:schemeClr val="tx1"/>
                  </a:solidFill>
                </a:rPr>
                <a:t>Transform</a:t>
              </a:r>
              <a:endParaRPr kumimoji="1" lang="zh-CN" altLang="en-US" sz="1400">
                <a:solidFill>
                  <a:schemeClr val="tx1"/>
                </a:solidFill>
              </a:endParaRPr>
            </a:p>
          </p:txBody>
        </p:sp>
        <p:sp>
          <p:nvSpPr>
            <p:cNvPr id="5" name="矩形 4">
              <a:extLst>
                <a:ext uri="{FF2B5EF4-FFF2-40B4-BE49-F238E27FC236}">
                  <a16:creationId xmlns:a16="http://schemas.microsoft.com/office/drawing/2014/main" id="{33173588-8146-426F-A932-91F9A1EB3EF7}"/>
                </a:ext>
              </a:extLst>
            </p:cNvPr>
            <p:cNvSpPr/>
            <p:nvPr/>
          </p:nvSpPr>
          <p:spPr>
            <a:xfrm>
              <a:off x="5668364" y="1048753"/>
              <a:ext cx="1039859" cy="39052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Quantization</a:t>
              </a:r>
              <a:endParaRPr kumimoji="1" lang="zh-CN" altLang="en-US" sz="1400" dirty="0">
                <a:solidFill>
                  <a:schemeClr val="tx1"/>
                </a:solidFill>
              </a:endParaRPr>
            </a:p>
          </p:txBody>
        </p:sp>
        <p:sp>
          <p:nvSpPr>
            <p:cNvPr id="6" name="矩形 5">
              <a:extLst>
                <a:ext uri="{FF2B5EF4-FFF2-40B4-BE49-F238E27FC236}">
                  <a16:creationId xmlns:a16="http://schemas.microsoft.com/office/drawing/2014/main" id="{9DB11D9E-AE23-431D-95FC-770D2F172249}"/>
                </a:ext>
              </a:extLst>
            </p:cNvPr>
            <p:cNvSpPr/>
            <p:nvPr/>
          </p:nvSpPr>
          <p:spPr>
            <a:xfrm>
              <a:off x="6911261" y="1047169"/>
              <a:ext cx="806568" cy="39052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Entropy encoding</a:t>
              </a:r>
              <a:endParaRPr kumimoji="1" lang="zh-CN" altLang="en-US" sz="1400" dirty="0">
                <a:solidFill>
                  <a:schemeClr val="tx1"/>
                </a:solidFill>
              </a:endParaRPr>
            </a:p>
          </p:txBody>
        </p:sp>
        <p:sp>
          <p:nvSpPr>
            <p:cNvPr id="8" name="矩形 6">
              <a:extLst>
                <a:ext uri="{FF2B5EF4-FFF2-40B4-BE49-F238E27FC236}">
                  <a16:creationId xmlns:a16="http://schemas.microsoft.com/office/drawing/2014/main" id="{0364BDA8-96E0-4B78-B4B3-5AF4D996D2FA}"/>
                </a:ext>
              </a:extLst>
            </p:cNvPr>
            <p:cNvSpPr/>
            <p:nvPr/>
          </p:nvSpPr>
          <p:spPr>
            <a:xfrm>
              <a:off x="8967921" y="1039229"/>
              <a:ext cx="806568" cy="39846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Entropy decoding</a:t>
              </a:r>
              <a:endParaRPr kumimoji="1" lang="zh-CN" altLang="en-US" sz="1400" dirty="0">
                <a:solidFill>
                  <a:schemeClr val="tx1"/>
                </a:solidFill>
              </a:endParaRPr>
            </a:p>
          </p:txBody>
        </p:sp>
        <p:sp>
          <p:nvSpPr>
            <p:cNvPr id="9" name="矩形 7">
              <a:extLst>
                <a:ext uri="{FF2B5EF4-FFF2-40B4-BE49-F238E27FC236}">
                  <a16:creationId xmlns:a16="http://schemas.microsoft.com/office/drawing/2014/main" id="{93F6C5B2-450A-4D19-A147-60EA45DB0407}"/>
                </a:ext>
              </a:extLst>
            </p:cNvPr>
            <p:cNvSpPr/>
            <p:nvPr/>
          </p:nvSpPr>
          <p:spPr>
            <a:xfrm>
              <a:off x="10010835" y="1047169"/>
              <a:ext cx="859836" cy="39052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Inverse Transform</a:t>
              </a:r>
              <a:endParaRPr kumimoji="1" lang="zh-CN" altLang="en-US" sz="1400" dirty="0">
                <a:solidFill>
                  <a:schemeClr val="tx1"/>
                </a:solidFill>
              </a:endParaRPr>
            </a:p>
          </p:txBody>
        </p:sp>
        <p:cxnSp>
          <p:nvCxnSpPr>
            <p:cNvPr id="10" name="直线箭头连接符 9">
              <a:extLst>
                <a:ext uri="{FF2B5EF4-FFF2-40B4-BE49-F238E27FC236}">
                  <a16:creationId xmlns:a16="http://schemas.microsoft.com/office/drawing/2014/main" id="{6361D55C-D2C1-4CA0-8FEB-37ED6823A147}"/>
                </a:ext>
              </a:extLst>
            </p:cNvPr>
            <p:cNvCxnSpPr>
              <a:cxnSpLocks/>
              <a:stCxn id="4" idx="3"/>
              <a:endCxn id="5" idx="1"/>
            </p:cNvCxnSpPr>
            <p:nvPr/>
          </p:nvCxnSpPr>
          <p:spPr>
            <a:xfrm>
              <a:off x="5465327" y="1242432"/>
              <a:ext cx="203037" cy="1584"/>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1">
              <a:extLst>
                <a:ext uri="{FF2B5EF4-FFF2-40B4-BE49-F238E27FC236}">
                  <a16:creationId xmlns:a16="http://schemas.microsoft.com/office/drawing/2014/main" id="{2BB8D21D-FBD2-403A-A3E3-9CEF96CE5D1B}"/>
                </a:ext>
              </a:extLst>
            </p:cNvPr>
            <p:cNvCxnSpPr>
              <a:cxnSpLocks/>
              <a:stCxn id="5" idx="3"/>
              <a:endCxn id="6" idx="1"/>
            </p:cNvCxnSpPr>
            <p:nvPr/>
          </p:nvCxnSpPr>
          <p:spPr>
            <a:xfrm flipV="1">
              <a:off x="6708223" y="1242432"/>
              <a:ext cx="203038" cy="1584"/>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4">
              <a:extLst>
                <a:ext uri="{FF2B5EF4-FFF2-40B4-BE49-F238E27FC236}">
                  <a16:creationId xmlns:a16="http://schemas.microsoft.com/office/drawing/2014/main" id="{74EFC90A-1F06-4AE9-A816-73ADDF4E649E}"/>
                </a:ext>
              </a:extLst>
            </p:cNvPr>
            <p:cNvCxnSpPr>
              <a:cxnSpLocks/>
              <a:stCxn id="6" idx="3"/>
            </p:cNvCxnSpPr>
            <p:nvPr/>
          </p:nvCxnSpPr>
          <p:spPr>
            <a:xfrm>
              <a:off x="7717829" y="1242432"/>
              <a:ext cx="22686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7">
              <a:extLst>
                <a:ext uri="{FF2B5EF4-FFF2-40B4-BE49-F238E27FC236}">
                  <a16:creationId xmlns:a16="http://schemas.microsoft.com/office/drawing/2014/main" id="{9FB71986-E48B-4A2E-A2C0-05F782C3CD3D}"/>
                </a:ext>
              </a:extLst>
            </p:cNvPr>
            <p:cNvCxnSpPr>
              <a:cxnSpLocks/>
              <a:stCxn id="8" idx="3"/>
              <a:endCxn id="9" idx="1"/>
            </p:cNvCxnSpPr>
            <p:nvPr/>
          </p:nvCxnSpPr>
          <p:spPr>
            <a:xfrm>
              <a:off x="9774489" y="1238462"/>
              <a:ext cx="236346" cy="397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8">
              <a:extLst>
                <a:ext uri="{FF2B5EF4-FFF2-40B4-BE49-F238E27FC236}">
                  <a16:creationId xmlns:a16="http://schemas.microsoft.com/office/drawing/2014/main" id="{56D1689A-B5EC-48BA-BEE8-E5FCB454A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250" y="942396"/>
              <a:ext cx="894159" cy="596106"/>
            </a:xfrm>
            <a:prstGeom prst="rect">
              <a:avLst/>
            </a:prstGeom>
          </p:spPr>
        </p:pic>
        <p:cxnSp>
          <p:nvCxnSpPr>
            <p:cNvPr id="15" name="直线箭头连接符 20">
              <a:extLst>
                <a:ext uri="{FF2B5EF4-FFF2-40B4-BE49-F238E27FC236}">
                  <a16:creationId xmlns:a16="http://schemas.microsoft.com/office/drawing/2014/main" id="{E67AA64E-7093-4D71-B702-CABE411315E1}"/>
                </a:ext>
              </a:extLst>
            </p:cNvPr>
            <p:cNvCxnSpPr>
              <a:cxnSpLocks/>
              <a:stCxn id="14" idx="3"/>
              <a:endCxn id="4" idx="1"/>
            </p:cNvCxnSpPr>
            <p:nvPr/>
          </p:nvCxnSpPr>
          <p:spPr>
            <a:xfrm>
              <a:off x="4401409" y="1240449"/>
              <a:ext cx="191692" cy="19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24">
              <a:extLst>
                <a:ext uri="{FF2B5EF4-FFF2-40B4-BE49-F238E27FC236}">
                  <a16:creationId xmlns:a16="http://schemas.microsoft.com/office/drawing/2014/main" id="{0CF6D994-F2FB-499C-9601-F7F673992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7010" y="942396"/>
              <a:ext cx="894159" cy="596106"/>
            </a:xfrm>
            <a:prstGeom prst="rect">
              <a:avLst/>
            </a:prstGeom>
          </p:spPr>
        </p:pic>
        <p:cxnSp>
          <p:nvCxnSpPr>
            <p:cNvPr id="17" name="直线箭头连接符 30">
              <a:extLst>
                <a:ext uri="{FF2B5EF4-FFF2-40B4-BE49-F238E27FC236}">
                  <a16:creationId xmlns:a16="http://schemas.microsoft.com/office/drawing/2014/main" id="{B2A1908F-FD79-4034-8CD0-2294795312B8}"/>
                </a:ext>
              </a:extLst>
            </p:cNvPr>
            <p:cNvCxnSpPr>
              <a:cxnSpLocks/>
              <a:stCxn id="9" idx="3"/>
              <a:endCxn id="16" idx="1"/>
            </p:cNvCxnSpPr>
            <p:nvPr/>
          </p:nvCxnSpPr>
          <p:spPr>
            <a:xfrm flipV="1">
              <a:off x="10870671" y="1240449"/>
              <a:ext cx="236339" cy="198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6">
              <a:extLst>
                <a:ext uri="{FF2B5EF4-FFF2-40B4-BE49-F238E27FC236}">
                  <a16:creationId xmlns:a16="http://schemas.microsoft.com/office/drawing/2014/main" id="{83B2EE1C-A737-4DEE-9446-958BA797E34F}"/>
                </a:ext>
              </a:extLst>
            </p:cNvPr>
            <p:cNvSpPr>
              <a:spLocks noChangeArrowheads="1"/>
            </p:cNvSpPr>
            <p:nvPr/>
          </p:nvSpPr>
          <p:spPr bwMode="blackWhite">
            <a:xfrm>
              <a:off x="7895520" y="1101626"/>
              <a:ext cx="886460"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altLang="en-US" sz="1200" dirty="0">
                  <a:latin typeface="Helvetica" panose="020B0604020202020204" pitchFamily="34" charset="0"/>
                </a:rPr>
                <a:t>Bit-stream</a:t>
              </a:r>
            </a:p>
          </p:txBody>
        </p:sp>
        <p:cxnSp>
          <p:nvCxnSpPr>
            <p:cNvPr id="128" name="直线箭头连接符 14">
              <a:extLst>
                <a:ext uri="{FF2B5EF4-FFF2-40B4-BE49-F238E27FC236}">
                  <a16:creationId xmlns:a16="http://schemas.microsoft.com/office/drawing/2014/main" id="{1618B30A-FF95-480C-9D23-CEC1E68A7C4C}"/>
                </a:ext>
              </a:extLst>
            </p:cNvPr>
            <p:cNvCxnSpPr>
              <a:cxnSpLocks/>
            </p:cNvCxnSpPr>
            <p:nvPr/>
          </p:nvCxnSpPr>
          <p:spPr>
            <a:xfrm>
              <a:off x="8741053" y="1240449"/>
              <a:ext cx="22686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A8FDA84A-087C-45E0-99B5-2097082A1F7F}"/>
              </a:ext>
            </a:extLst>
          </p:cNvPr>
          <p:cNvCxnSpPr>
            <a:cxnSpLocks/>
          </p:cNvCxnSpPr>
          <p:nvPr/>
        </p:nvCxnSpPr>
        <p:spPr>
          <a:xfrm flipV="1">
            <a:off x="9848148" y="913506"/>
            <a:ext cx="0" cy="31474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4FF86BD5-6DE2-409E-B2FE-29286D3B6644}"/>
              </a:ext>
            </a:extLst>
          </p:cNvPr>
          <p:cNvSpPr txBox="1"/>
          <p:nvPr/>
        </p:nvSpPr>
        <p:spPr>
          <a:xfrm>
            <a:off x="8837421" y="720134"/>
            <a:ext cx="2021454" cy="246221"/>
          </a:xfrm>
          <a:prstGeom prst="rect">
            <a:avLst/>
          </a:prstGeom>
          <a:noFill/>
        </p:spPr>
        <p:txBody>
          <a:bodyPr wrap="square" rtlCol="0">
            <a:spAutoFit/>
          </a:bodyPr>
          <a:lstStyle/>
          <a:p>
            <a:pPr algn="ctr"/>
            <a:r>
              <a:rPr lang="en-US" altLang="zh-CN" sz="1000" dirty="0"/>
              <a:t>Quantized coefficients</a:t>
            </a:r>
            <a:endParaRPr lang="zh-CN" altLang="en-US" sz="1000" dirty="0"/>
          </a:p>
        </p:txBody>
      </p:sp>
      <p:sp>
        <p:nvSpPr>
          <p:cNvPr id="2" name="TextBox 1">
            <a:extLst>
              <a:ext uri="{FF2B5EF4-FFF2-40B4-BE49-F238E27FC236}">
                <a16:creationId xmlns:a16="http://schemas.microsoft.com/office/drawing/2014/main" id="{CC15ED05-D785-4AC1-8977-4548F9C21AA7}"/>
              </a:ext>
            </a:extLst>
          </p:cNvPr>
          <p:cNvSpPr txBox="1"/>
          <p:nvPr/>
        </p:nvSpPr>
        <p:spPr>
          <a:xfrm>
            <a:off x="7930183" y="1328141"/>
            <a:ext cx="1055975" cy="338554"/>
          </a:xfrm>
          <a:prstGeom prst="rect">
            <a:avLst/>
          </a:prstGeom>
          <a:noFill/>
        </p:spPr>
        <p:txBody>
          <a:bodyPr wrap="square" rtlCol="0">
            <a:spAutoFit/>
          </a:bodyPr>
          <a:lstStyle/>
          <a:p>
            <a:r>
              <a:rPr lang="en-US" altLang="zh-CN" sz="1600" b="1" dirty="0">
                <a:solidFill>
                  <a:srgbClr val="0070C0"/>
                </a:solidFill>
              </a:rPr>
              <a:t>xxx.jpg</a:t>
            </a:r>
            <a:endParaRPr lang="zh-CN" altLang="en-US" sz="1600" b="1" dirty="0">
              <a:solidFill>
                <a:srgbClr val="0070C0"/>
              </a:solidFill>
            </a:endParaRPr>
          </a:p>
        </p:txBody>
      </p:sp>
      <p:grpSp>
        <p:nvGrpSpPr>
          <p:cNvPr id="19" name="Group 18">
            <a:extLst>
              <a:ext uri="{FF2B5EF4-FFF2-40B4-BE49-F238E27FC236}">
                <a16:creationId xmlns:a16="http://schemas.microsoft.com/office/drawing/2014/main" id="{61B0B2EE-78DF-4899-9668-138BFE51A27F}"/>
              </a:ext>
            </a:extLst>
          </p:cNvPr>
          <p:cNvGrpSpPr/>
          <p:nvPr/>
        </p:nvGrpSpPr>
        <p:grpSpPr>
          <a:xfrm>
            <a:off x="1738237" y="2705579"/>
            <a:ext cx="9111774" cy="3958972"/>
            <a:chOff x="1738237" y="2705579"/>
            <a:chExt cx="9111774" cy="3958972"/>
          </a:xfrm>
        </p:grpSpPr>
        <p:sp>
          <p:nvSpPr>
            <p:cNvPr id="336" name="Rectangle 335">
              <a:extLst>
                <a:ext uri="{FF2B5EF4-FFF2-40B4-BE49-F238E27FC236}">
                  <a16:creationId xmlns:a16="http://schemas.microsoft.com/office/drawing/2014/main" id="{8B716696-09B3-49A6-A05D-272E6041A2F5}"/>
                </a:ext>
              </a:extLst>
            </p:cNvPr>
            <p:cNvSpPr/>
            <p:nvPr/>
          </p:nvSpPr>
          <p:spPr>
            <a:xfrm>
              <a:off x="1756564" y="4703336"/>
              <a:ext cx="7825722" cy="1961215"/>
            </a:xfrm>
            <a:prstGeom prst="rect">
              <a:avLst/>
            </a:prstGeom>
            <a:solidFill>
              <a:schemeClr val="accent6">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Rectangle 333">
              <a:extLst>
                <a:ext uri="{FF2B5EF4-FFF2-40B4-BE49-F238E27FC236}">
                  <a16:creationId xmlns:a16="http://schemas.microsoft.com/office/drawing/2014/main" id="{E83F7DCF-8D20-4A39-A70B-AB458B0D54D5}"/>
                </a:ext>
              </a:extLst>
            </p:cNvPr>
            <p:cNvSpPr/>
            <p:nvPr/>
          </p:nvSpPr>
          <p:spPr>
            <a:xfrm>
              <a:off x="1738237" y="2705579"/>
              <a:ext cx="7825722" cy="1886753"/>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Rectangle 3">
              <a:extLst>
                <a:ext uri="{FF2B5EF4-FFF2-40B4-BE49-F238E27FC236}">
                  <a16:creationId xmlns:a16="http://schemas.microsoft.com/office/drawing/2014/main" id="{57DC7427-FCC3-41AA-ABBE-AA4A27F05169}"/>
                </a:ext>
              </a:extLst>
            </p:cNvPr>
            <p:cNvSpPr>
              <a:spLocks noChangeArrowheads="1"/>
            </p:cNvSpPr>
            <p:nvPr/>
          </p:nvSpPr>
          <p:spPr bwMode="blackWhite">
            <a:xfrm>
              <a:off x="3288019" y="3064509"/>
              <a:ext cx="795726" cy="59987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ltLang="en-US" sz="2000"/>
            </a:p>
          </p:txBody>
        </p:sp>
        <p:sp>
          <p:nvSpPr>
            <p:cNvPr id="177" name="Line 4">
              <a:extLst>
                <a:ext uri="{FF2B5EF4-FFF2-40B4-BE49-F238E27FC236}">
                  <a16:creationId xmlns:a16="http://schemas.microsoft.com/office/drawing/2014/main" id="{16562746-E757-4611-8D44-FD95760551A7}"/>
                </a:ext>
              </a:extLst>
            </p:cNvPr>
            <p:cNvSpPr>
              <a:spLocks noChangeShapeType="1"/>
            </p:cNvSpPr>
            <p:nvPr/>
          </p:nvSpPr>
          <p:spPr bwMode="blackWhite">
            <a:xfrm>
              <a:off x="3277230" y="3139631"/>
              <a:ext cx="59072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79" name="Line 5">
              <a:extLst>
                <a:ext uri="{FF2B5EF4-FFF2-40B4-BE49-F238E27FC236}">
                  <a16:creationId xmlns:a16="http://schemas.microsoft.com/office/drawing/2014/main" id="{D39EB2B5-871B-4EED-A0E0-E4AEF5C2B98E}"/>
                </a:ext>
              </a:extLst>
            </p:cNvPr>
            <p:cNvSpPr>
              <a:spLocks noChangeShapeType="1"/>
            </p:cNvSpPr>
            <p:nvPr/>
          </p:nvSpPr>
          <p:spPr bwMode="blackWhite">
            <a:xfrm>
              <a:off x="3288019" y="3219171"/>
              <a:ext cx="61095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81" name="Line 6">
              <a:extLst>
                <a:ext uri="{FF2B5EF4-FFF2-40B4-BE49-F238E27FC236}">
                  <a16:creationId xmlns:a16="http://schemas.microsoft.com/office/drawing/2014/main" id="{56314BFE-6434-4E7A-90BD-99DAAFC4704D}"/>
                </a:ext>
              </a:extLst>
            </p:cNvPr>
            <p:cNvSpPr>
              <a:spLocks noChangeShapeType="1"/>
            </p:cNvSpPr>
            <p:nvPr/>
          </p:nvSpPr>
          <p:spPr bwMode="blackWhite">
            <a:xfrm>
              <a:off x="3288019" y="3298712"/>
              <a:ext cx="61095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83" name="Line 7">
              <a:extLst>
                <a:ext uri="{FF2B5EF4-FFF2-40B4-BE49-F238E27FC236}">
                  <a16:creationId xmlns:a16="http://schemas.microsoft.com/office/drawing/2014/main" id="{EE6064BE-E062-4ED1-9219-223E1EBD0C35}"/>
                </a:ext>
              </a:extLst>
            </p:cNvPr>
            <p:cNvSpPr>
              <a:spLocks noChangeShapeType="1"/>
            </p:cNvSpPr>
            <p:nvPr/>
          </p:nvSpPr>
          <p:spPr bwMode="blackWhite">
            <a:xfrm>
              <a:off x="3288019" y="3377148"/>
              <a:ext cx="61095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85" name="Line 8">
              <a:extLst>
                <a:ext uri="{FF2B5EF4-FFF2-40B4-BE49-F238E27FC236}">
                  <a16:creationId xmlns:a16="http://schemas.microsoft.com/office/drawing/2014/main" id="{A4775EE6-6F4A-478E-8D83-1C4FD1F4732E}"/>
                </a:ext>
              </a:extLst>
            </p:cNvPr>
            <p:cNvSpPr>
              <a:spLocks noChangeShapeType="1"/>
            </p:cNvSpPr>
            <p:nvPr/>
          </p:nvSpPr>
          <p:spPr bwMode="blackWhite">
            <a:xfrm>
              <a:off x="3397263" y="3064509"/>
              <a:ext cx="0" cy="42311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87" name="Line 9">
              <a:extLst>
                <a:ext uri="{FF2B5EF4-FFF2-40B4-BE49-F238E27FC236}">
                  <a16:creationId xmlns:a16="http://schemas.microsoft.com/office/drawing/2014/main" id="{3E4FADF2-823B-4286-B354-AF94CBB96DCE}"/>
                </a:ext>
              </a:extLst>
            </p:cNvPr>
            <p:cNvSpPr>
              <a:spLocks noChangeShapeType="1"/>
            </p:cNvSpPr>
            <p:nvPr/>
          </p:nvSpPr>
          <p:spPr bwMode="blackWhite">
            <a:xfrm>
              <a:off x="3510552" y="3064509"/>
              <a:ext cx="0" cy="42311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89" name="Line 10">
              <a:extLst>
                <a:ext uri="{FF2B5EF4-FFF2-40B4-BE49-F238E27FC236}">
                  <a16:creationId xmlns:a16="http://schemas.microsoft.com/office/drawing/2014/main" id="{BA226C11-AF3D-445C-B0D9-0FBD92DDB15D}"/>
                </a:ext>
              </a:extLst>
            </p:cNvPr>
            <p:cNvSpPr>
              <a:spLocks noChangeShapeType="1"/>
            </p:cNvSpPr>
            <p:nvPr/>
          </p:nvSpPr>
          <p:spPr bwMode="blackWhite">
            <a:xfrm>
              <a:off x="3625191" y="3064509"/>
              <a:ext cx="0" cy="42311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91" name="Line 11">
              <a:extLst>
                <a:ext uri="{FF2B5EF4-FFF2-40B4-BE49-F238E27FC236}">
                  <a16:creationId xmlns:a16="http://schemas.microsoft.com/office/drawing/2014/main" id="{403FE2E6-7371-493A-840F-B05B215EC139}"/>
                </a:ext>
              </a:extLst>
            </p:cNvPr>
            <p:cNvSpPr>
              <a:spLocks noChangeShapeType="1"/>
            </p:cNvSpPr>
            <p:nvPr/>
          </p:nvSpPr>
          <p:spPr bwMode="blackWhite">
            <a:xfrm>
              <a:off x="3727692" y="3055671"/>
              <a:ext cx="0" cy="42311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93" name="Rectangle 12">
              <a:extLst>
                <a:ext uri="{FF2B5EF4-FFF2-40B4-BE49-F238E27FC236}">
                  <a16:creationId xmlns:a16="http://schemas.microsoft.com/office/drawing/2014/main" id="{B145BFDB-9CBC-45B5-93D0-E91A6C200E88}"/>
                </a:ext>
              </a:extLst>
            </p:cNvPr>
            <p:cNvSpPr>
              <a:spLocks noChangeArrowheads="1"/>
            </p:cNvSpPr>
            <p:nvPr/>
          </p:nvSpPr>
          <p:spPr bwMode="blackWhite">
            <a:xfrm>
              <a:off x="3588776" y="2777278"/>
              <a:ext cx="11541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altLang="en-US" sz="1600">
                  <a:latin typeface="Helvetica" panose="020B0604020202020204" pitchFamily="34" charset="0"/>
                </a:rPr>
                <a:t>8x8 blocks</a:t>
              </a:r>
            </a:p>
          </p:txBody>
        </p:sp>
        <p:sp>
          <p:nvSpPr>
            <p:cNvPr id="195" name="Rectangle 13">
              <a:extLst>
                <a:ext uri="{FF2B5EF4-FFF2-40B4-BE49-F238E27FC236}">
                  <a16:creationId xmlns:a16="http://schemas.microsoft.com/office/drawing/2014/main" id="{1485E4D0-BE45-48F6-9ADE-310AEB4B025B}"/>
                </a:ext>
              </a:extLst>
            </p:cNvPr>
            <p:cNvSpPr>
              <a:spLocks noChangeArrowheads="1"/>
            </p:cNvSpPr>
            <p:nvPr/>
          </p:nvSpPr>
          <p:spPr bwMode="blackWhite">
            <a:xfrm>
              <a:off x="4348088" y="3157306"/>
              <a:ext cx="546218" cy="467302"/>
            </a:xfrm>
            <a:prstGeom prst="rect">
              <a:avLst/>
            </a:prstGeom>
            <a:solidFill>
              <a:schemeClr val="accent1">
                <a:alpha val="50000"/>
              </a:schemeClr>
            </a:solidFill>
            <a:ln w="25400">
              <a:solidFill>
                <a:schemeClr val="tx1"/>
              </a:solidFill>
              <a:miter lim="800000"/>
              <a:headEnd/>
              <a:tailEnd/>
            </a:ln>
            <a:effec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ltLang="en-US" sz="2000"/>
            </a:p>
          </p:txBody>
        </p:sp>
        <p:sp>
          <p:nvSpPr>
            <p:cNvPr id="197" name="Rectangle 14">
              <a:extLst>
                <a:ext uri="{FF2B5EF4-FFF2-40B4-BE49-F238E27FC236}">
                  <a16:creationId xmlns:a16="http://schemas.microsoft.com/office/drawing/2014/main" id="{0198348D-021F-4904-BC00-BB3AC5C412C2}"/>
                </a:ext>
              </a:extLst>
            </p:cNvPr>
            <p:cNvSpPr>
              <a:spLocks noChangeArrowheads="1"/>
            </p:cNvSpPr>
            <p:nvPr/>
          </p:nvSpPr>
          <p:spPr bwMode="blackWhite">
            <a:xfrm>
              <a:off x="8160829" y="3210334"/>
              <a:ext cx="775496" cy="378923"/>
            </a:xfrm>
            <a:prstGeom prst="rect">
              <a:avLst/>
            </a:prstGeom>
            <a:solidFill>
              <a:srgbClr val="00279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ltLang="en-US" sz="2000"/>
            </a:p>
          </p:txBody>
        </p:sp>
        <p:sp>
          <p:nvSpPr>
            <p:cNvPr id="199" name="Rectangle 15">
              <a:extLst>
                <a:ext uri="{FF2B5EF4-FFF2-40B4-BE49-F238E27FC236}">
                  <a16:creationId xmlns:a16="http://schemas.microsoft.com/office/drawing/2014/main" id="{83FBC9CA-6860-4982-AE61-89C9E1A41EE7}"/>
                </a:ext>
              </a:extLst>
            </p:cNvPr>
            <p:cNvSpPr>
              <a:spLocks noChangeArrowheads="1"/>
            </p:cNvSpPr>
            <p:nvPr/>
          </p:nvSpPr>
          <p:spPr bwMode="blackWhite">
            <a:xfrm>
              <a:off x="8119020" y="3125636"/>
              <a:ext cx="881652" cy="523862"/>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altLang="en-US" sz="1400" b="1" dirty="0">
                  <a:latin typeface="Helvetica" panose="020B0604020202020204" pitchFamily="34" charset="0"/>
                </a:rPr>
                <a:t>Entropy</a:t>
              </a:r>
            </a:p>
            <a:p>
              <a:r>
                <a:rPr lang="en-US" altLang="en-US" sz="1400" b="1" dirty="0">
                  <a:latin typeface="Helvetica" panose="020B0604020202020204" pitchFamily="34" charset="0"/>
                </a:rPr>
                <a:t>encoder</a:t>
              </a:r>
            </a:p>
          </p:txBody>
        </p:sp>
        <p:sp>
          <p:nvSpPr>
            <p:cNvPr id="201" name="Rectangle 16">
              <a:extLst>
                <a:ext uri="{FF2B5EF4-FFF2-40B4-BE49-F238E27FC236}">
                  <a16:creationId xmlns:a16="http://schemas.microsoft.com/office/drawing/2014/main" id="{64468CDB-2235-4134-A562-F3F971657D56}"/>
                </a:ext>
              </a:extLst>
            </p:cNvPr>
            <p:cNvSpPr>
              <a:spLocks noChangeArrowheads="1"/>
            </p:cNvSpPr>
            <p:nvPr/>
          </p:nvSpPr>
          <p:spPr bwMode="blackWhite">
            <a:xfrm>
              <a:off x="9727909" y="4301454"/>
              <a:ext cx="112210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altLang="en-US" sz="1600" dirty="0">
                  <a:latin typeface="Helvetica" panose="020B0604020202020204" pitchFamily="34" charset="0"/>
                </a:rPr>
                <a:t>Bit-stream</a:t>
              </a:r>
            </a:p>
          </p:txBody>
        </p:sp>
        <p:sp>
          <p:nvSpPr>
            <p:cNvPr id="203" name="Rectangle 17">
              <a:extLst>
                <a:ext uri="{FF2B5EF4-FFF2-40B4-BE49-F238E27FC236}">
                  <a16:creationId xmlns:a16="http://schemas.microsoft.com/office/drawing/2014/main" id="{4F63B141-9F9E-4339-B612-C0C41A1BAA83}"/>
                </a:ext>
              </a:extLst>
            </p:cNvPr>
            <p:cNvSpPr>
              <a:spLocks noChangeArrowheads="1"/>
            </p:cNvSpPr>
            <p:nvPr/>
          </p:nvSpPr>
          <p:spPr bwMode="blackWhite">
            <a:xfrm>
              <a:off x="4824175" y="3950505"/>
              <a:ext cx="1136944" cy="334734"/>
            </a:xfrm>
            <a:prstGeom prst="rect">
              <a:avLst/>
            </a:prstGeom>
            <a:solidFill>
              <a:srgbClr val="00279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ltLang="en-US" sz="2000"/>
            </a:p>
          </p:txBody>
        </p:sp>
        <p:sp>
          <p:nvSpPr>
            <p:cNvPr id="205" name="Rectangle 18">
              <a:extLst>
                <a:ext uri="{FF2B5EF4-FFF2-40B4-BE49-F238E27FC236}">
                  <a16:creationId xmlns:a16="http://schemas.microsoft.com/office/drawing/2014/main" id="{DC6A8E7F-E857-4870-B618-24391CF35662}"/>
                </a:ext>
              </a:extLst>
            </p:cNvPr>
            <p:cNvSpPr>
              <a:spLocks noChangeArrowheads="1"/>
            </p:cNvSpPr>
            <p:nvPr/>
          </p:nvSpPr>
          <p:spPr bwMode="blackWhite">
            <a:xfrm>
              <a:off x="5151905" y="3285455"/>
              <a:ext cx="335422" cy="308218"/>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altLang="en-US" sz="1400" b="1">
                  <a:latin typeface="Helvetica" panose="020B0604020202020204" pitchFamily="34" charset="0"/>
                </a:rPr>
                <a:t>Q</a:t>
              </a:r>
            </a:p>
          </p:txBody>
        </p:sp>
        <p:sp>
          <p:nvSpPr>
            <p:cNvPr id="209" name="Rectangle 20">
              <a:extLst>
                <a:ext uri="{FF2B5EF4-FFF2-40B4-BE49-F238E27FC236}">
                  <a16:creationId xmlns:a16="http://schemas.microsoft.com/office/drawing/2014/main" id="{CB615561-6DDC-4444-8180-885DB6F9A75F}"/>
                </a:ext>
              </a:extLst>
            </p:cNvPr>
            <p:cNvSpPr>
              <a:spLocks noChangeArrowheads="1"/>
            </p:cNvSpPr>
            <p:nvPr/>
          </p:nvSpPr>
          <p:spPr bwMode="blackWhite">
            <a:xfrm>
              <a:off x="7041882" y="3084192"/>
              <a:ext cx="730989" cy="280252"/>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altLang="en-US" sz="1200" b="1" dirty="0">
                  <a:latin typeface="Helvetica" panose="020B0604020202020204" pitchFamily="34" charset="0"/>
                </a:rPr>
                <a:t> DPCM</a:t>
              </a:r>
            </a:p>
          </p:txBody>
        </p:sp>
        <p:sp>
          <p:nvSpPr>
            <p:cNvPr id="211" name="Line 21">
              <a:extLst>
                <a:ext uri="{FF2B5EF4-FFF2-40B4-BE49-F238E27FC236}">
                  <a16:creationId xmlns:a16="http://schemas.microsoft.com/office/drawing/2014/main" id="{A10B1FCC-90D8-4273-90A6-1E266BBBEB49}"/>
                </a:ext>
              </a:extLst>
            </p:cNvPr>
            <p:cNvSpPr>
              <a:spLocks noChangeShapeType="1"/>
            </p:cNvSpPr>
            <p:nvPr/>
          </p:nvSpPr>
          <p:spPr bwMode="blackWhite">
            <a:xfrm flipV="1">
              <a:off x="6778888" y="3223590"/>
              <a:ext cx="0" cy="37407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213" name="Rectangle 22">
              <a:extLst>
                <a:ext uri="{FF2B5EF4-FFF2-40B4-BE49-F238E27FC236}">
                  <a16:creationId xmlns:a16="http://schemas.microsoft.com/office/drawing/2014/main" id="{1C8170E0-4227-4394-8342-CE362C3291BD}"/>
                </a:ext>
              </a:extLst>
            </p:cNvPr>
            <p:cNvSpPr>
              <a:spLocks noChangeArrowheads="1"/>
            </p:cNvSpPr>
            <p:nvPr/>
          </p:nvSpPr>
          <p:spPr bwMode="blackWhite">
            <a:xfrm>
              <a:off x="5860961" y="3167471"/>
              <a:ext cx="825397" cy="531953"/>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altLang="en-US" sz="1400" b="1">
                  <a:latin typeface="Helvetica" panose="020B0604020202020204" pitchFamily="34" charset="0"/>
                </a:rPr>
                <a:t>Zigzag</a:t>
              </a:r>
            </a:p>
            <a:p>
              <a:pPr algn="ctr"/>
              <a:r>
                <a:rPr lang="en-US" altLang="en-US" sz="1400" b="1">
                  <a:latin typeface="Helvetica" panose="020B0604020202020204" pitchFamily="34" charset="0"/>
                </a:rPr>
                <a:t>scan</a:t>
              </a:r>
            </a:p>
          </p:txBody>
        </p:sp>
        <p:sp>
          <p:nvSpPr>
            <p:cNvPr id="215" name="Rectangle 23">
              <a:extLst>
                <a:ext uri="{FF2B5EF4-FFF2-40B4-BE49-F238E27FC236}">
                  <a16:creationId xmlns:a16="http://schemas.microsoft.com/office/drawing/2014/main" id="{FE7B5468-E257-4074-BA65-D3D31A0C62E4}"/>
                </a:ext>
              </a:extLst>
            </p:cNvPr>
            <p:cNvSpPr>
              <a:spLocks noChangeArrowheads="1"/>
            </p:cNvSpPr>
            <p:nvPr/>
          </p:nvSpPr>
          <p:spPr bwMode="blackWhite">
            <a:xfrm>
              <a:off x="4772820" y="3911839"/>
              <a:ext cx="1267976" cy="523862"/>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altLang="en-US" sz="1400" b="1" dirty="0">
                  <a:latin typeface="Helvetica" panose="020B0604020202020204" pitchFamily="34" charset="0"/>
                </a:rPr>
                <a:t>Quantization</a:t>
              </a:r>
            </a:p>
            <a:p>
              <a:pPr algn="ctr"/>
              <a:r>
                <a:rPr lang="en-US" altLang="en-US" sz="1400" b="1" dirty="0">
                  <a:latin typeface="Helvetica" panose="020B0604020202020204" pitchFamily="34" charset="0"/>
                </a:rPr>
                <a:t>table</a:t>
              </a:r>
            </a:p>
          </p:txBody>
        </p:sp>
        <p:sp>
          <p:nvSpPr>
            <p:cNvPr id="217" name="Rectangle 24">
              <a:extLst>
                <a:ext uri="{FF2B5EF4-FFF2-40B4-BE49-F238E27FC236}">
                  <a16:creationId xmlns:a16="http://schemas.microsoft.com/office/drawing/2014/main" id="{9CFB66B7-83C6-406D-9660-D80C98F6735A}"/>
                </a:ext>
              </a:extLst>
            </p:cNvPr>
            <p:cNvSpPr>
              <a:spLocks noChangeArrowheads="1"/>
            </p:cNvSpPr>
            <p:nvPr/>
          </p:nvSpPr>
          <p:spPr bwMode="blackWhite">
            <a:xfrm>
              <a:off x="7949489" y="3899561"/>
              <a:ext cx="1277593" cy="523862"/>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altLang="en-US" sz="1400" b="1" dirty="0">
                  <a:latin typeface="Helvetica" panose="020B0604020202020204" pitchFamily="34" charset="0"/>
                </a:rPr>
                <a:t>Table</a:t>
              </a:r>
            </a:p>
            <a:p>
              <a:pPr algn="ctr"/>
              <a:r>
                <a:rPr lang="en-US" altLang="en-US" sz="1400" b="1" dirty="0">
                  <a:latin typeface="Helvetica" panose="020B0604020202020204" pitchFamily="34" charset="0"/>
                </a:rPr>
                <a:t>specification</a:t>
              </a:r>
            </a:p>
          </p:txBody>
        </p:sp>
        <p:sp>
          <p:nvSpPr>
            <p:cNvPr id="219" name="Rectangle 47">
              <a:extLst>
                <a:ext uri="{FF2B5EF4-FFF2-40B4-BE49-F238E27FC236}">
                  <a16:creationId xmlns:a16="http://schemas.microsoft.com/office/drawing/2014/main" id="{07557573-D894-43E7-87ED-FB7C834B1959}"/>
                </a:ext>
              </a:extLst>
            </p:cNvPr>
            <p:cNvSpPr>
              <a:spLocks noChangeArrowheads="1"/>
            </p:cNvSpPr>
            <p:nvPr/>
          </p:nvSpPr>
          <p:spPr bwMode="blackWhite">
            <a:xfrm>
              <a:off x="3221014" y="3728453"/>
              <a:ext cx="121026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altLang="en-US" sz="1600" dirty="0">
                  <a:latin typeface="Helvetica" panose="020B0604020202020204" pitchFamily="34" charset="0"/>
                </a:rPr>
                <a:t>Raw image</a:t>
              </a:r>
            </a:p>
          </p:txBody>
        </p:sp>
        <p:sp>
          <p:nvSpPr>
            <p:cNvPr id="221" name="Line 49">
              <a:extLst>
                <a:ext uri="{FF2B5EF4-FFF2-40B4-BE49-F238E27FC236}">
                  <a16:creationId xmlns:a16="http://schemas.microsoft.com/office/drawing/2014/main" id="{10824592-55A9-4110-A299-34C8A26E69A8}"/>
                </a:ext>
              </a:extLst>
            </p:cNvPr>
            <p:cNvSpPr>
              <a:spLocks noChangeShapeType="1"/>
            </p:cNvSpPr>
            <p:nvPr/>
          </p:nvSpPr>
          <p:spPr bwMode="blackWhite">
            <a:xfrm flipH="1">
              <a:off x="3327131" y="2871180"/>
              <a:ext cx="248159" cy="212109"/>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223" name="Rectangle 50">
              <a:extLst>
                <a:ext uri="{FF2B5EF4-FFF2-40B4-BE49-F238E27FC236}">
                  <a16:creationId xmlns:a16="http://schemas.microsoft.com/office/drawing/2014/main" id="{86776927-E591-496F-93D1-123BEB9F003C}"/>
                </a:ext>
              </a:extLst>
            </p:cNvPr>
            <p:cNvSpPr>
              <a:spLocks noChangeArrowheads="1"/>
            </p:cNvSpPr>
            <p:nvPr/>
          </p:nvSpPr>
          <p:spPr bwMode="blackWhite">
            <a:xfrm>
              <a:off x="4323812" y="3257823"/>
              <a:ext cx="588028" cy="3082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altLang="en-US" sz="1400" b="1" dirty="0">
                  <a:latin typeface="Helvetica" panose="020B0604020202020204" pitchFamily="34" charset="0"/>
                </a:rPr>
                <a:t>DCT</a:t>
              </a:r>
            </a:p>
          </p:txBody>
        </p:sp>
        <p:sp>
          <p:nvSpPr>
            <p:cNvPr id="225" name="Line 51">
              <a:extLst>
                <a:ext uri="{FF2B5EF4-FFF2-40B4-BE49-F238E27FC236}">
                  <a16:creationId xmlns:a16="http://schemas.microsoft.com/office/drawing/2014/main" id="{744CC4D1-F1BE-47F6-8000-5BC14B144F06}"/>
                </a:ext>
              </a:extLst>
            </p:cNvPr>
            <p:cNvSpPr>
              <a:spLocks noChangeShapeType="1"/>
            </p:cNvSpPr>
            <p:nvPr/>
          </p:nvSpPr>
          <p:spPr bwMode="blackWhite">
            <a:xfrm>
              <a:off x="4093186" y="3410290"/>
              <a:ext cx="302106"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227" name="Rectangle 52">
              <a:extLst>
                <a:ext uri="{FF2B5EF4-FFF2-40B4-BE49-F238E27FC236}">
                  <a16:creationId xmlns:a16="http://schemas.microsoft.com/office/drawing/2014/main" id="{C5887B80-DAC1-44F4-B534-DC214EA4D199}"/>
                </a:ext>
              </a:extLst>
            </p:cNvPr>
            <p:cNvSpPr>
              <a:spLocks noChangeArrowheads="1"/>
            </p:cNvSpPr>
            <p:nvPr/>
          </p:nvSpPr>
          <p:spPr bwMode="blackWhite">
            <a:xfrm>
              <a:off x="6654156" y="3582158"/>
              <a:ext cx="445635"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altLang="en-US" sz="1400" b="1" dirty="0">
                  <a:latin typeface="Helvetica" panose="020B0604020202020204" pitchFamily="34" charset="0"/>
                </a:rPr>
                <a:t>AC</a:t>
              </a:r>
            </a:p>
          </p:txBody>
        </p:sp>
        <p:sp>
          <p:nvSpPr>
            <p:cNvPr id="229" name="Rectangle 53">
              <a:extLst>
                <a:ext uri="{FF2B5EF4-FFF2-40B4-BE49-F238E27FC236}">
                  <a16:creationId xmlns:a16="http://schemas.microsoft.com/office/drawing/2014/main" id="{CCE70717-62E5-477A-91AF-B9846BC06978}"/>
                </a:ext>
              </a:extLst>
            </p:cNvPr>
            <p:cNvSpPr>
              <a:spLocks noChangeArrowheads="1"/>
            </p:cNvSpPr>
            <p:nvPr/>
          </p:nvSpPr>
          <p:spPr bwMode="blackWhite">
            <a:xfrm>
              <a:off x="6642545" y="2943184"/>
              <a:ext cx="445635"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altLang="en-US" sz="1400" b="1" dirty="0">
                  <a:latin typeface="Helvetica" panose="020B0604020202020204" pitchFamily="34" charset="0"/>
                </a:rPr>
                <a:t>DC</a:t>
              </a:r>
            </a:p>
          </p:txBody>
        </p:sp>
        <p:sp>
          <p:nvSpPr>
            <p:cNvPr id="231" name="Line 54">
              <a:extLst>
                <a:ext uri="{FF2B5EF4-FFF2-40B4-BE49-F238E27FC236}">
                  <a16:creationId xmlns:a16="http://schemas.microsoft.com/office/drawing/2014/main" id="{DEB6D21E-4ED1-429F-BE85-2E2009FFF5D5}"/>
                </a:ext>
              </a:extLst>
            </p:cNvPr>
            <p:cNvSpPr>
              <a:spLocks noChangeShapeType="1"/>
            </p:cNvSpPr>
            <p:nvPr/>
          </p:nvSpPr>
          <p:spPr bwMode="blackWhite">
            <a:xfrm>
              <a:off x="6764538" y="3223591"/>
              <a:ext cx="277344"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233" name="Line 55">
              <a:extLst>
                <a:ext uri="{FF2B5EF4-FFF2-40B4-BE49-F238E27FC236}">
                  <a16:creationId xmlns:a16="http://schemas.microsoft.com/office/drawing/2014/main" id="{67467D9C-3279-4D42-A99A-8C085E575151}"/>
                </a:ext>
              </a:extLst>
            </p:cNvPr>
            <p:cNvSpPr>
              <a:spLocks noChangeShapeType="1"/>
            </p:cNvSpPr>
            <p:nvPr/>
          </p:nvSpPr>
          <p:spPr bwMode="blackWhite">
            <a:xfrm>
              <a:off x="4878291" y="3419128"/>
              <a:ext cx="280527"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235" name="Line 56">
              <a:extLst>
                <a:ext uri="{FF2B5EF4-FFF2-40B4-BE49-F238E27FC236}">
                  <a16:creationId xmlns:a16="http://schemas.microsoft.com/office/drawing/2014/main" id="{82B41267-C107-4514-8632-BB042B9C2F77}"/>
                </a:ext>
              </a:extLst>
            </p:cNvPr>
            <p:cNvSpPr>
              <a:spLocks noChangeShapeType="1"/>
            </p:cNvSpPr>
            <p:nvPr/>
          </p:nvSpPr>
          <p:spPr bwMode="blackWhite">
            <a:xfrm flipV="1">
              <a:off x="5333979" y="3560534"/>
              <a:ext cx="0" cy="340258"/>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241" name="Line 59">
              <a:extLst>
                <a:ext uri="{FF2B5EF4-FFF2-40B4-BE49-F238E27FC236}">
                  <a16:creationId xmlns:a16="http://schemas.microsoft.com/office/drawing/2014/main" id="{B9161F3D-123A-43BB-AE1C-FC6849682078}"/>
                </a:ext>
              </a:extLst>
            </p:cNvPr>
            <p:cNvSpPr>
              <a:spLocks noChangeShapeType="1"/>
            </p:cNvSpPr>
            <p:nvPr/>
          </p:nvSpPr>
          <p:spPr bwMode="blackWhite">
            <a:xfrm>
              <a:off x="7783555" y="3219171"/>
              <a:ext cx="324781"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243" name="Line 60">
              <a:extLst>
                <a:ext uri="{FF2B5EF4-FFF2-40B4-BE49-F238E27FC236}">
                  <a16:creationId xmlns:a16="http://schemas.microsoft.com/office/drawing/2014/main" id="{08507CBF-99EF-4DA0-B193-CEC7D1628D17}"/>
                </a:ext>
              </a:extLst>
            </p:cNvPr>
            <p:cNvSpPr>
              <a:spLocks noChangeShapeType="1"/>
            </p:cNvSpPr>
            <p:nvPr/>
          </p:nvSpPr>
          <p:spPr bwMode="blackWhite">
            <a:xfrm>
              <a:off x="5487327" y="3436804"/>
              <a:ext cx="377633"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245" name="Line 61">
              <a:extLst>
                <a:ext uri="{FF2B5EF4-FFF2-40B4-BE49-F238E27FC236}">
                  <a16:creationId xmlns:a16="http://schemas.microsoft.com/office/drawing/2014/main" id="{B81713C3-6B6C-4FE4-869E-A50AFCAB0BCE}"/>
                </a:ext>
              </a:extLst>
            </p:cNvPr>
            <p:cNvSpPr>
              <a:spLocks noChangeShapeType="1"/>
            </p:cNvSpPr>
            <p:nvPr/>
          </p:nvSpPr>
          <p:spPr bwMode="blackWhite">
            <a:xfrm flipV="1">
              <a:off x="8551870" y="3662545"/>
              <a:ext cx="0" cy="230388"/>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247" name="Line 62">
              <a:extLst>
                <a:ext uri="{FF2B5EF4-FFF2-40B4-BE49-F238E27FC236}">
                  <a16:creationId xmlns:a16="http://schemas.microsoft.com/office/drawing/2014/main" id="{43DE3308-59FE-4271-8C84-799E2C2646B5}"/>
                </a:ext>
              </a:extLst>
            </p:cNvPr>
            <p:cNvSpPr>
              <a:spLocks noChangeShapeType="1"/>
            </p:cNvSpPr>
            <p:nvPr/>
          </p:nvSpPr>
          <p:spPr bwMode="blackWhite">
            <a:xfrm>
              <a:off x="9011356" y="3440774"/>
              <a:ext cx="1277593" cy="0"/>
            </a:xfrm>
            <a:prstGeom prst="line">
              <a:avLst/>
            </a:prstGeom>
            <a:noFill/>
            <a:ln w="25400">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250" name="Rectangle 25">
              <a:extLst>
                <a:ext uri="{FF2B5EF4-FFF2-40B4-BE49-F238E27FC236}">
                  <a16:creationId xmlns:a16="http://schemas.microsoft.com/office/drawing/2014/main" id="{75B713E5-DBC8-4531-B1A7-EA1450CE56C4}"/>
                </a:ext>
              </a:extLst>
            </p:cNvPr>
            <p:cNvSpPr>
              <a:spLocks noChangeArrowheads="1"/>
            </p:cNvSpPr>
            <p:nvPr/>
          </p:nvSpPr>
          <p:spPr bwMode="blackWhite">
            <a:xfrm>
              <a:off x="3275745" y="5108181"/>
              <a:ext cx="806258" cy="606268"/>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ltLang="en-US" sz="1800"/>
            </a:p>
          </p:txBody>
        </p:sp>
        <p:sp>
          <p:nvSpPr>
            <p:cNvPr id="252" name="Line 26">
              <a:extLst>
                <a:ext uri="{FF2B5EF4-FFF2-40B4-BE49-F238E27FC236}">
                  <a16:creationId xmlns:a16="http://schemas.microsoft.com/office/drawing/2014/main" id="{31BC6833-9D5C-4731-95B7-BC8FC1E3E64E}"/>
                </a:ext>
              </a:extLst>
            </p:cNvPr>
            <p:cNvSpPr>
              <a:spLocks noChangeShapeType="1"/>
            </p:cNvSpPr>
            <p:nvPr/>
          </p:nvSpPr>
          <p:spPr bwMode="blackWhite">
            <a:xfrm>
              <a:off x="3264813" y="5184104"/>
              <a:ext cx="59854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200"/>
            </a:p>
          </p:txBody>
        </p:sp>
        <p:sp>
          <p:nvSpPr>
            <p:cNvPr id="254" name="Line 27">
              <a:extLst>
                <a:ext uri="{FF2B5EF4-FFF2-40B4-BE49-F238E27FC236}">
                  <a16:creationId xmlns:a16="http://schemas.microsoft.com/office/drawing/2014/main" id="{7CCFF45B-4ECD-4D95-92D7-D6996F5256AE}"/>
                </a:ext>
              </a:extLst>
            </p:cNvPr>
            <p:cNvSpPr>
              <a:spLocks noChangeShapeType="1"/>
            </p:cNvSpPr>
            <p:nvPr/>
          </p:nvSpPr>
          <p:spPr bwMode="blackWhite">
            <a:xfrm>
              <a:off x="3275745" y="5264494"/>
              <a:ext cx="61904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200"/>
            </a:p>
          </p:txBody>
        </p:sp>
        <p:sp>
          <p:nvSpPr>
            <p:cNvPr id="256" name="Line 28">
              <a:extLst>
                <a:ext uri="{FF2B5EF4-FFF2-40B4-BE49-F238E27FC236}">
                  <a16:creationId xmlns:a16="http://schemas.microsoft.com/office/drawing/2014/main" id="{5F9C5066-3FEB-4B1D-941F-1B7CAC97A14C}"/>
                </a:ext>
              </a:extLst>
            </p:cNvPr>
            <p:cNvSpPr>
              <a:spLocks noChangeShapeType="1"/>
            </p:cNvSpPr>
            <p:nvPr/>
          </p:nvSpPr>
          <p:spPr bwMode="blackWhite">
            <a:xfrm>
              <a:off x="3275745" y="5344883"/>
              <a:ext cx="61904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200"/>
            </a:p>
          </p:txBody>
        </p:sp>
        <p:sp>
          <p:nvSpPr>
            <p:cNvPr id="258" name="Line 29">
              <a:extLst>
                <a:ext uri="{FF2B5EF4-FFF2-40B4-BE49-F238E27FC236}">
                  <a16:creationId xmlns:a16="http://schemas.microsoft.com/office/drawing/2014/main" id="{C5ACBAB5-92B3-4CF5-9CE9-B5477C49E445}"/>
                </a:ext>
              </a:extLst>
            </p:cNvPr>
            <p:cNvSpPr>
              <a:spLocks noChangeShapeType="1"/>
            </p:cNvSpPr>
            <p:nvPr/>
          </p:nvSpPr>
          <p:spPr bwMode="blackWhite">
            <a:xfrm>
              <a:off x="3275745" y="5424155"/>
              <a:ext cx="61904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200"/>
            </a:p>
          </p:txBody>
        </p:sp>
        <p:sp>
          <p:nvSpPr>
            <p:cNvPr id="260" name="Line 30">
              <a:extLst>
                <a:ext uri="{FF2B5EF4-FFF2-40B4-BE49-F238E27FC236}">
                  <a16:creationId xmlns:a16="http://schemas.microsoft.com/office/drawing/2014/main" id="{1F444516-7CF4-4676-AF47-0334ADD8404B}"/>
                </a:ext>
              </a:extLst>
            </p:cNvPr>
            <p:cNvSpPr>
              <a:spLocks noChangeShapeType="1"/>
            </p:cNvSpPr>
            <p:nvPr/>
          </p:nvSpPr>
          <p:spPr bwMode="blackWhite">
            <a:xfrm>
              <a:off x="3386435" y="5108181"/>
              <a:ext cx="0" cy="42762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200"/>
            </a:p>
          </p:txBody>
        </p:sp>
        <p:sp>
          <p:nvSpPr>
            <p:cNvPr id="262" name="Line 31">
              <a:extLst>
                <a:ext uri="{FF2B5EF4-FFF2-40B4-BE49-F238E27FC236}">
                  <a16:creationId xmlns:a16="http://schemas.microsoft.com/office/drawing/2014/main" id="{9EDE3EBF-C27C-452C-859C-0659652BFF03}"/>
                </a:ext>
              </a:extLst>
            </p:cNvPr>
            <p:cNvSpPr>
              <a:spLocks noChangeShapeType="1"/>
            </p:cNvSpPr>
            <p:nvPr/>
          </p:nvSpPr>
          <p:spPr bwMode="blackWhite">
            <a:xfrm>
              <a:off x="3501224" y="5108181"/>
              <a:ext cx="0" cy="42762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200"/>
            </a:p>
          </p:txBody>
        </p:sp>
        <p:sp>
          <p:nvSpPr>
            <p:cNvPr id="264" name="Line 32">
              <a:extLst>
                <a:ext uri="{FF2B5EF4-FFF2-40B4-BE49-F238E27FC236}">
                  <a16:creationId xmlns:a16="http://schemas.microsoft.com/office/drawing/2014/main" id="{98CC7FB7-01CF-4AC4-882D-A939B59420BB}"/>
                </a:ext>
              </a:extLst>
            </p:cNvPr>
            <p:cNvSpPr>
              <a:spLocks noChangeShapeType="1"/>
            </p:cNvSpPr>
            <p:nvPr/>
          </p:nvSpPr>
          <p:spPr bwMode="blackWhite">
            <a:xfrm>
              <a:off x="3617380" y="5108181"/>
              <a:ext cx="0" cy="42762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200"/>
            </a:p>
          </p:txBody>
        </p:sp>
        <p:sp>
          <p:nvSpPr>
            <p:cNvPr id="266" name="Line 33">
              <a:extLst>
                <a:ext uri="{FF2B5EF4-FFF2-40B4-BE49-F238E27FC236}">
                  <a16:creationId xmlns:a16="http://schemas.microsoft.com/office/drawing/2014/main" id="{731BBC23-6740-4EA2-ACBB-A0F9222FC45A}"/>
                </a:ext>
              </a:extLst>
            </p:cNvPr>
            <p:cNvSpPr>
              <a:spLocks noChangeShapeType="1"/>
            </p:cNvSpPr>
            <p:nvPr/>
          </p:nvSpPr>
          <p:spPr bwMode="blackWhite">
            <a:xfrm>
              <a:off x="3721237" y="5099249"/>
              <a:ext cx="0" cy="42762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200"/>
            </a:p>
          </p:txBody>
        </p:sp>
        <p:sp>
          <p:nvSpPr>
            <p:cNvPr id="268" name="Rectangle 34">
              <a:extLst>
                <a:ext uri="{FF2B5EF4-FFF2-40B4-BE49-F238E27FC236}">
                  <a16:creationId xmlns:a16="http://schemas.microsoft.com/office/drawing/2014/main" id="{AB747C44-2257-40D4-B17D-3017F215A4F9}"/>
                </a:ext>
              </a:extLst>
            </p:cNvPr>
            <p:cNvSpPr>
              <a:spLocks noChangeArrowheads="1"/>
            </p:cNvSpPr>
            <p:nvPr/>
          </p:nvSpPr>
          <p:spPr bwMode="blackWhite">
            <a:xfrm>
              <a:off x="4404506" y="5268960"/>
              <a:ext cx="557548" cy="391897"/>
            </a:xfrm>
            <a:prstGeom prst="rect">
              <a:avLst/>
            </a:prstGeom>
            <a:solidFill>
              <a:schemeClr val="accent1">
                <a:alpha val="50000"/>
              </a:schemeClr>
            </a:solidFill>
            <a:ln w="25400">
              <a:solidFill>
                <a:schemeClr val="tx1"/>
              </a:solidFill>
              <a:miter lim="800000"/>
              <a:headEnd/>
              <a:tailEnd/>
            </a:ln>
            <a:effec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ltLang="en-US" sz="1800"/>
            </a:p>
          </p:txBody>
        </p:sp>
        <p:sp>
          <p:nvSpPr>
            <p:cNvPr id="272" name="Rectangle 36">
              <a:extLst>
                <a:ext uri="{FF2B5EF4-FFF2-40B4-BE49-F238E27FC236}">
                  <a16:creationId xmlns:a16="http://schemas.microsoft.com/office/drawing/2014/main" id="{56F9F56D-E269-4AD7-AEE4-0452C51D2C65}"/>
                </a:ext>
              </a:extLst>
            </p:cNvPr>
            <p:cNvSpPr>
              <a:spLocks noChangeArrowheads="1"/>
            </p:cNvSpPr>
            <p:nvPr/>
          </p:nvSpPr>
          <p:spPr bwMode="blackWhite">
            <a:xfrm>
              <a:off x="8126957" y="5242163"/>
              <a:ext cx="783869" cy="462307"/>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altLang="en-US" sz="1200" b="1" dirty="0">
                  <a:latin typeface="Helvetica" panose="020B0604020202020204" pitchFamily="34" charset="0"/>
                </a:rPr>
                <a:t>Entropy</a:t>
              </a:r>
            </a:p>
            <a:p>
              <a:r>
                <a:rPr lang="en-US" altLang="en-US" sz="1200" b="1" dirty="0">
                  <a:latin typeface="Helvetica" panose="020B0604020202020204" pitchFamily="34" charset="0"/>
                </a:rPr>
                <a:t>decoder</a:t>
              </a:r>
            </a:p>
          </p:txBody>
        </p:sp>
        <p:sp>
          <p:nvSpPr>
            <p:cNvPr id="276" name="Rectangle 38">
              <a:extLst>
                <a:ext uri="{FF2B5EF4-FFF2-40B4-BE49-F238E27FC236}">
                  <a16:creationId xmlns:a16="http://schemas.microsoft.com/office/drawing/2014/main" id="{2E8592A9-B589-4323-992D-FC9E3348459A}"/>
                </a:ext>
              </a:extLst>
            </p:cNvPr>
            <p:cNvSpPr>
              <a:spLocks noChangeArrowheads="1"/>
            </p:cNvSpPr>
            <p:nvPr/>
          </p:nvSpPr>
          <p:spPr bwMode="blackWhite">
            <a:xfrm>
              <a:off x="5242195" y="5349350"/>
              <a:ext cx="349455" cy="277641"/>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altLang="en-US" sz="1200" b="1">
                  <a:latin typeface="Helvetica" panose="020B0604020202020204" pitchFamily="34" charset="0"/>
                </a:rPr>
                <a:t>IQ</a:t>
              </a:r>
            </a:p>
          </p:txBody>
        </p:sp>
        <p:sp>
          <p:nvSpPr>
            <p:cNvPr id="282" name="Rectangle 41">
              <a:extLst>
                <a:ext uri="{FF2B5EF4-FFF2-40B4-BE49-F238E27FC236}">
                  <a16:creationId xmlns:a16="http://schemas.microsoft.com/office/drawing/2014/main" id="{5397FE0B-B282-4A08-ADA1-0042DBE71825}"/>
                </a:ext>
              </a:extLst>
            </p:cNvPr>
            <p:cNvSpPr>
              <a:spLocks noChangeArrowheads="1"/>
            </p:cNvSpPr>
            <p:nvPr/>
          </p:nvSpPr>
          <p:spPr bwMode="blackWhite">
            <a:xfrm>
              <a:off x="5915972" y="5243874"/>
              <a:ext cx="674864" cy="462307"/>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altLang="en-US" sz="1200" b="1" dirty="0">
                  <a:latin typeface="Helvetica" panose="020B0604020202020204" pitchFamily="34" charset="0"/>
                </a:rPr>
                <a:t>Zigzag</a:t>
              </a:r>
            </a:p>
            <a:p>
              <a:pPr algn="ctr"/>
              <a:r>
                <a:rPr lang="en-US" altLang="en-US" sz="1200" b="1" dirty="0">
                  <a:latin typeface="Helvetica" panose="020B0604020202020204" pitchFamily="34" charset="0"/>
                </a:rPr>
                <a:t>scan</a:t>
              </a:r>
            </a:p>
          </p:txBody>
        </p:sp>
        <p:sp>
          <p:nvSpPr>
            <p:cNvPr id="286" name="Rectangle 43">
              <a:extLst>
                <a:ext uri="{FF2B5EF4-FFF2-40B4-BE49-F238E27FC236}">
                  <a16:creationId xmlns:a16="http://schemas.microsoft.com/office/drawing/2014/main" id="{38FFF109-F5DF-469F-8BC8-93811C4F4784}"/>
                </a:ext>
              </a:extLst>
            </p:cNvPr>
            <p:cNvSpPr>
              <a:spLocks noChangeArrowheads="1"/>
            </p:cNvSpPr>
            <p:nvPr/>
          </p:nvSpPr>
          <p:spPr bwMode="blackWhite">
            <a:xfrm>
              <a:off x="4900560" y="6143192"/>
              <a:ext cx="1372005" cy="462307"/>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altLang="en-US" sz="1200" b="1">
                  <a:latin typeface="Helvetica" panose="020B0604020202020204" pitchFamily="34" charset="0"/>
                </a:rPr>
                <a:t>Quantization</a:t>
              </a:r>
            </a:p>
            <a:p>
              <a:pPr algn="ctr"/>
              <a:r>
                <a:rPr lang="en-US" altLang="en-US" sz="1200" b="1">
                  <a:latin typeface="Helvetica" panose="020B0604020202020204" pitchFamily="34" charset="0"/>
                </a:rPr>
                <a:t>table</a:t>
              </a:r>
            </a:p>
          </p:txBody>
        </p:sp>
        <p:sp>
          <p:nvSpPr>
            <p:cNvPr id="288" name="Rectangle 44">
              <a:extLst>
                <a:ext uri="{FF2B5EF4-FFF2-40B4-BE49-F238E27FC236}">
                  <a16:creationId xmlns:a16="http://schemas.microsoft.com/office/drawing/2014/main" id="{C5C8B2B5-7488-4A97-A24E-DB2F3FC74CC2}"/>
                </a:ext>
              </a:extLst>
            </p:cNvPr>
            <p:cNvSpPr>
              <a:spLocks noChangeArrowheads="1"/>
            </p:cNvSpPr>
            <p:nvPr/>
          </p:nvSpPr>
          <p:spPr bwMode="blackWhite">
            <a:xfrm>
              <a:off x="7755258" y="6143192"/>
              <a:ext cx="1382936" cy="462307"/>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altLang="en-US" sz="1200" b="1">
                  <a:latin typeface="Helvetica" panose="020B0604020202020204" pitchFamily="34" charset="0"/>
                </a:rPr>
                <a:t>Table</a:t>
              </a:r>
            </a:p>
            <a:p>
              <a:pPr algn="ctr"/>
              <a:r>
                <a:rPr lang="en-US" altLang="en-US" sz="1200" b="1">
                  <a:latin typeface="Helvetica" panose="020B0604020202020204" pitchFamily="34" charset="0"/>
                </a:rPr>
                <a:t>specification</a:t>
              </a:r>
            </a:p>
          </p:txBody>
        </p:sp>
        <p:sp>
          <p:nvSpPr>
            <p:cNvPr id="290" name="Line 45">
              <a:extLst>
                <a:ext uri="{FF2B5EF4-FFF2-40B4-BE49-F238E27FC236}">
                  <a16:creationId xmlns:a16="http://schemas.microsoft.com/office/drawing/2014/main" id="{C418D8B0-2BF9-4DBA-B3EA-738D7FDEFA4F}"/>
                </a:ext>
              </a:extLst>
            </p:cNvPr>
            <p:cNvSpPr>
              <a:spLocks noChangeShapeType="1"/>
            </p:cNvSpPr>
            <p:nvPr/>
          </p:nvSpPr>
          <p:spPr bwMode="blackWhite">
            <a:xfrm>
              <a:off x="9401938" y="5455418"/>
              <a:ext cx="0" cy="472287"/>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200"/>
            </a:p>
          </p:txBody>
        </p:sp>
        <p:sp>
          <p:nvSpPr>
            <p:cNvPr id="292" name="Line 46">
              <a:extLst>
                <a:ext uri="{FF2B5EF4-FFF2-40B4-BE49-F238E27FC236}">
                  <a16:creationId xmlns:a16="http://schemas.microsoft.com/office/drawing/2014/main" id="{4EB91AE0-B6FA-4755-95A0-78E7BA038232}"/>
                </a:ext>
              </a:extLst>
            </p:cNvPr>
            <p:cNvSpPr>
              <a:spLocks noChangeShapeType="1"/>
            </p:cNvSpPr>
            <p:nvPr/>
          </p:nvSpPr>
          <p:spPr bwMode="blackWhite">
            <a:xfrm flipH="1">
              <a:off x="5717750" y="5923239"/>
              <a:ext cx="3678722"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200"/>
            </a:p>
          </p:txBody>
        </p:sp>
        <p:sp>
          <p:nvSpPr>
            <p:cNvPr id="294" name="Rectangle 48">
              <a:extLst>
                <a:ext uri="{FF2B5EF4-FFF2-40B4-BE49-F238E27FC236}">
                  <a16:creationId xmlns:a16="http://schemas.microsoft.com/office/drawing/2014/main" id="{D1949F30-2160-453D-86ED-D2DD33D738C5}"/>
                </a:ext>
              </a:extLst>
            </p:cNvPr>
            <p:cNvSpPr>
              <a:spLocks noChangeArrowheads="1"/>
            </p:cNvSpPr>
            <p:nvPr/>
          </p:nvSpPr>
          <p:spPr bwMode="blackWhite">
            <a:xfrm>
              <a:off x="3034160" y="5814937"/>
              <a:ext cx="1737655"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altLang="en-US" sz="1400" dirty="0">
                  <a:latin typeface="Helvetica" panose="020B0604020202020204" pitchFamily="34" charset="0"/>
                </a:rPr>
                <a:t>Compressed image</a:t>
              </a:r>
            </a:p>
          </p:txBody>
        </p:sp>
        <p:sp>
          <p:nvSpPr>
            <p:cNvPr id="296" name="Rectangle 63">
              <a:extLst>
                <a:ext uri="{FF2B5EF4-FFF2-40B4-BE49-F238E27FC236}">
                  <a16:creationId xmlns:a16="http://schemas.microsoft.com/office/drawing/2014/main" id="{CBB83629-F636-49E5-859B-3FFE820F31A9}"/>
                </a:ext>
              </a:extLst>
            </p:cNvPr>
            <p:cNvSpPr>
              <a:spLocks noChangeArrowheads="1"/>
            </p:cNvSpPr>
            <p:nvPr/>
          </p:nvSpPr>
          <p:spPr bwMode="blackWhite">
            <a:xfrm>
              <a:off x="3513523" y="4697303"/>
              <a:ext cx="1032334"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altLang="en-US" sz="1400">
                  <a:latin typeface="Helvetica" panose="020B0604020202020204" pitchFamily="34" charset="0"/>
                </a:rPr>
                <a:t>8x8 blocks</a:t>
              </a:r>
            </a:p>
          </p:txBody>
        </p:sp>
        <p:sp>
          <p:nvSpPr>
            <p:cNvPr id="298" name="Line 64">
              <a:extLst>
                <a:ext uri="{FF2B5EF4-FFF2-40B4-BE49-F238E27FC236}">
                  <a16:creationId xmlns:a16="http://schemas.microsoft.com/office/drawing/2014/main" id="{90969072-0AF8-426C-868E-000E75748129}"/>
                </a:ext>
              </a:extLst>
            </p:cNvPr>
            <p:cNvSpPr>
              <a:spLocks noChangeShapeType="1"/>
            </p:cNvSpPr>
            <p:nvPr/>
          </p:nvSpPr>
          <p:spPr bwMode="blackWhite">
            <a:xfrm flipH="1">
              <a:off x="3324940" y="4908324"/>
              <a:ext cx="251443" cy="214371"/>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200"/>
            </a:p>
          </p:txBody>
        </p:sp>
        <p:sp>
          <p:nvSpPr>
            <p:cNvPr id="300" name="Rectangle 65">
              <a:extLst>
                <a:ext uri="{FF2B5EF4-FFF2-40B4-BE49-F238E27FC236}">
                  <a16:creationId xmlns:a16="http://schemas.microsoft.com/office/drawing/2014/main" id="{49E2EFDB-7A19-47F7-B81C-9AA7C6472BE2}"/>
                </a:ext>
              </a:extLst>
            </p:cNvPr>
            <p:cNvSpPr>
              <a:spLocks noChangeArrowheads="1"/>
            </p:cNvSpPr>
            <p:nvPr/>
          </p:nvSpPr>
          <p:spPr bwMode="blackWhite">
            <a:xfrm>
              <a:off x="4406570" y="5317085"/>
              <a:ext cx="545021" cy="2776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altLang="en-US" sz="1200" b="1" dirty="0">
                  <a:latin typeface="Helvetica" panose="020B0604020202020204" pitchFamily="34" charset="0"/>
                </a:rPr>
                <a:t>IDCT</a:t>
              </a:r>
            </a:p>
          </p:txBody>
        </p:sp>
        <p:sp>
          <p:nvSpPr>
            <p:cNvPr id="302" name="Line 66">
              <a:extLst>
                <a:ext uri="{FF2B5EF4-FFF2-40B4-BE49-F238E27FC236}">
                  <a16:creationId xmlns:a16="http://schemas.microsoft.com/office/drawing/2014/main" id="{622FAB76-27C4-47C3-9833-A2F40B236191}"/>
                </a:ext>
              </a:extLst>
            </p:cNvPr>
            <p:cNvSpPr>
              <a:spLocks noChangeShapeType="1"/>
            </p:cNvSpPr>
            <p:nvPr/>
          </p:nvSpPr>
          <p:spPr bwMode="blackWhite">
            <a:xfrm flipH="1">
              <a:off x="4068337" y="5453185"/>
              <a:ext cx="327969"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200"/>
            </a:p>
          </p:txBody>
        </p:sp>
        <p:sp>
          <p:nvSpPr>
            <p:cNvPr id="304" name="Line 67">
              <a:extLst>
                <a:ext uri="{FF2B5EF4-FFF2-40B4-BE49-F238E27FC236}">
                  <a16:creationId xmlns:a16="http://schemas.microsoft.com/office/drawing/2014/main" id="{2FCEED3F-6BA7-4B5E-B58E-C07C09B4ACE0}"/>
                </a:ext>
              </a:extLst>
            </p:cNvPr>
            <p:cNvSpPr>
              <a:spLocks noChangeShapeType="1"/>
            </p:cNvSpPr>
            <p:nvPr/>
          </p:nvSpPr>
          <p:spPr bwMode="blackWhite">
            <a:xfrm flipH="1">
              <a:off x="4964787" y="5471049"/>
              <a:ext cx="273308"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200"/>
            </a:p>
          </p:txBody>
        </p:sp>
        <p:sp>
          <p:nvSpPr>
            <p:cNvPr id="314" name="Line 72">
              <a:extLst>
                <a:ext uri="{FF2B5EF4-FFF2-40B4-BE49-F238E27FC236}">
                  <a16:creationId xmlns:a16="http://schemas.microsoft.com/office/drawing/2014/main" id="{30999E01-FFFD-45B6-ABEB-F73871165D24}"/>
                </a:ext>
              </a:extLst>
            </p:cNvPr>
            <p:cNvSpPr>
              <a:spLocks noChangeShapeType="1"/>
            </p:cNvSpPr>
            <p:nvPr/>
          </p:nvSpPr>
          <p:spPr bwMode="blackWhite">
            <a:xfrm flipH="1">
              <a:off x="8946357" y="5471049"/>
              <a:ext cx="1342592"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200"/>
            </a:p>
          </p:txBody>
        </p:sp>
        <p:sp>
          <p:nvSpPr>
            <p:cNvPr id="316" name="Line 73">
              <a:extLst>
                <a:ext uri="{FF2B5EF4-FFF2-40B4-BE49-F238E27FC236}">
                  <a16:creationId xmlns:a16="http://schemas.microsoft.com/office/drawing/2014/main" id="{7E6B2724-AB74-455F-93AA-4C17AC3B5FA4}"/>
                </a:ext>
              </a:extLst>
            </p:cNvPr>
            <p:cNvSpPr>
              <a:spLocks noChangeShapeType="1"/>
            </p:cNvSpPr>
            <p:nvPr/>
          </p:nvSpPr>
          <p:spPr bwMode="blackWhite">
            <a:xfrm flipH="1">
              <a:off x="5604687" y="5489497"/>
              <a:ext cx="298248"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200"/>
            </a:p>
          </p:txBody>
        </p:sp>
        <p:sp>
          <p:nvSpPr>
            <p:cNvPr id="318" name="Line 74">
              <a:extLst>
                <a:ext uri="{FF2B5EF4-FFF2-40B4-BE49-F238E27FC236}">
                  <a16:creationId xmlns:a16="http://schemas.microsoft.com/office/drawing/2014/main" id="{6C6FE004-45EA-42D9-A492-FBD3B5236955}"/>
                </a:ext>
              </a:extLst>
            </p:cNvPr>
            <p:cNvSpPr>
              <a:spLocks noChangeShapeType="1"/>
            </p:cNvSpPr>
            <p:nvPr/>
          </p:nvSpPr>
          <p:spPr bwMode="blackWhite">
            <a:xfrm>
              <a:off x="8648975" y="5926588"/>
              <a:ext cx="0" cy="223303"/>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200"/>
            </a:p>
          </p:txBody>
        </p:sp>
        <p:sp>
          <p:nvSpPr>
            <p:cNvPr id="320" name="Line 75">
              <a:extLst>
                <a:ext uri="{FF2B5EF4-FFF2-40B4-BE49-F238E27FC236}">
                  <a16:creationId xmlns:a16="http://schemas.microsoft.com/office/drawing/2014/main" id="{9A09ED28-3740-457A-B584-4592E899177F}"/>
                </a:ext>
              </a:extLst>
            </p:cNvPr>
            <p:cNvSpPr>
              <a:spLocks noChangeShapeType="1"/>
            </p:cNvSpPr>
            <p:nvPr/>
          </p:nvSpPr>
          <p:spPr bwMode="blackWhite">
            <a:xfrm flipV="1">
              <a:off x="8310073" y="5730081"/>
              <a:ext cx="0" cy="401946"/>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200"/>
            </a:p>
          </p:txBody>
        </p:sp>
        <p:sp>
          <p:nvSpPr>
            <p:cNvPr id="322" name="Line 76">
              <a:extLst>
                <a:ext uri="{FF2B5EF4-FFF2-40B4-BE49-F238E27FC236}">
                  <a16:creationId xmlns:a16="http://schemas.microsoft.com/office/drawing/2014/main" id="{4FC5A0D1-A14E-4ACD-9AC1-EC97409A8557}"/>
                </a:ext>
              </a:extLst>
            </p:cNvPr>
            <p:cNvSpPr>
              <a:spLocks noChangeShapeType="1"/>
            </p:cNvSpPr>
            <p:nvPr/>
          </p:nvSpPr>
          <p:spPr bwMode="blackWhite">
            <a:xfrm>
              <a:off x="5719116" y="5926588"/>
              <a:ext cx="10932" cy="223303"/>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200"/>
            </a:p>
          </p:txBody>
        </p:sp>
        <p:sp>
          <p:nvSpPr>
            <p:cNvPr id="324" name="Line 77">
              <a:extLst>
                <a:ext uri="{FF2B5EF4-FFF2-40B4-BE49-F238E27FC236}">
                  <a16:creationId xmlns:a16="http://schemas.microsoft.com/office/drawing/2014/main" id="{452B55A8-7BA8-488E-B9A0-46C66DCFB157}"/>
                </a:ext>
              </a:extLst>
            </p:cNvPr>
            <p:cNvSpPr>
              <a:spLocks noChangeShapeType="1"/>
            </p:cNvSpPr>
            <p:nvPr/>
          </p:nvSpPr>
          <p:spPr bwMode="blackWhite">
            <a:xfrm flipV="1">
              <a:off x="5413011" y="5640759"/>
              <a:ext cx="0" cy="482335"/>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200"/>
            </a:p>
          </p:txBody>
        </p:sp>
        <p:sp>
          <p:nvSpPr>
            <p:cNvPr id="331" name="Line 59">
              <a:extLst>
                <a:ext uri="{FF2B5EF4-FFF2-40B4-BE49-F238E27FC236}">
                  <a16:creationId xmlns:a16="http://schemas.microsoft.com/office/drawing/2014/main" id="{C145892D-6013-4FEA-AF33-1531FA1CB696}"/>
                </a:ext>
              </a:extLst>
            </p:cNvPr>
            <p:cNvSpPr>
              <a:spLocks noChangeShapeType="1"/>
            </p:cNvSpPr>
            <p:nvPr/>
          </p:nvSpPr>
          <p:spPr bwMode="blackWhite">
            <a:xfrm>
              <a:off x="10288960" y="3436804"/>
              <a:ext cx="0" cy="811438"/>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333" name="Line 59">
              <a:extLst>
                <a:ext uri="{FF2B5EF4-FFF2-40B4-BE49-F238E27FC236}">
                  <a16:creationId xmlns:a16="http://schemas.microsoft.com/office/drawing/2014/main" id="{74325A75-041B-4120-9647-503657F9A1C1}"/>
                </a:ext>
              </a:extLst>
            </p:cNvPr>
            <p:cNvSpPr>
              <a:spLocks noChangeShapeType="1"/>
            </p:cNvSpPr>
            <p:nvPr/>
          </p:nvSpPr>
          <p:spPr bwMode="blackWhite">
            <a:xfrm flipH="1">
              <a:off x="10287873" y="4693862"/>
              <a:ext cx="0" cy="777188"/>
            </a:xfrm>
            <a:prstGeom prst="line">
              <a:avLst/>
            </a:prstGeom>
            <a:noFill/>
            <a:ln w="25400">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338" name="Rectangle 47">
              <a:extLst>
                <a:ext uri="{FF2B5EF4-FFF2-40B4-BE49-F238E27FC236}">
                  <a16:creationId xmlns:a16="http://schemas.microsoft.com/office/drawing/2014/main" id="{BC20CD47-E41B-43C5-B8E3-13DF9D3D8D46}"/>
                </a:ext>
              </a:extLst>
            </p:cNvPr>
            <p:cNvSpPr>
              <a:spLocks noChangeArrowheads="1"/>
            </p:cNvSpPr>
            <p:nvPr/>
          </p:nvSpPr>
          <p:spPr bwMode="blackWhite">
            <a:xfrm>
              <a:off x="1836974" y="3433448"/>
              <a:ext cx="948979"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altLang="en-US" sz="1600" dirty="0">
                  <a:latin typeface="Helvetica" panose="020B0604020202020204" pitchFamily="34" charset="0"/>
                </a:rPr>
                <a:t>Encoder</a:t>
              </a:r>
            </a:p>
          </p:txBody>
        </p:sp>
        <p:sp>
          <p:nvSpPr>
            <p:cNvPr id="340" name="Rectangle 47">
              <a:extLst>
                <a:ext uri="{FF2B5EF4-FFF2-40B4-BE49-F238E27FC236}">
                  <a16:creationId xmlns:a16="http://schemas.microsoft.com/office/drawing/2014/main" id="{99C6D5EA-1C24-4EFE-A38A-DFD6E1568EB3}"/>
                </a:ext>
              </a:extLst>
            </p:cNvPr>
            <p:cNvSpPr>
              <a:spLocks noChangeArrowheads="1"/>
            </p:cNvSpPr>
            <p:nvPr/>
          </p:nvSpPr>
          <p:spPr bwMode="blackWhite">
            <a:xfrm>
              <a:off x="1831364" y="5404803"/>
              <a:ext cx="960199"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altLang="en-US" sz="1600" dirty="0">
                  <a:latin typeface="Helvetica" panose="020B0604020202020204" pitchFamily="34" charset="0"/>
                </a:rPr>
                <a:t>Decoder</a:t>
              </a:r>
            </a:p>
          </p:txBody>
        </p:sp>
        <p:sp>
          <p:nvSpPr>
            <p:cNvPr id="108" name="Rectangle 20">
              <a:extLst>
                <a:ext uri="{FF2B5EF4-FFF2-40B4-BE49-F238E27FC236}">
                  <a16:creationId xmlns:a16="http://schemas.microsoft.com/office/drawing/2014/main" id="{6ED15386-BF17-4082-A6F2-ED07F3DA2394}"/>
                </a:ext>
              </a:extLst>
            </p:cNvPr>
            <p:cNvSpPr>
              <a:spLocks noChangeArrowheads="1"/>
            </p:cNvSpPr>
            <p:nvPr/>
          </p:nvSpPr>
          <p:spPr bwMode="blackWhite">
            <a:xfrm>
              <a:off x="7047045" y="3452136"/>
              <a:ext cx="730989" cy="280252"/>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altLang="zh-CN" sz="1200" b="1" dirty="0">
                  <a:latin typeface="Helvetica" panose="020B0604020202020204" pitchFamily="34" charset="0"/>
                </a:rPr>
                <a:t>RLC</a:t>
              </a:r>
              <a:endParaRPr lang="en-US" altLang="en-US" sz="1200" b="1" dirty="0">
                <a:latin typeface="Helvetica" panose="020B0604020202020204" pitchFamily="34" charset="0"/>
              </a:endParaRPr>
            </a:p>
          </p:txBody>
        </p:sp>
        <p:sp>
          <p:nvSpPr>
            <p:cNvPr id="109" name="Line 54">
              <a:extLst>
                <a:ext uri="{FF2B5EF4-FFF2-40B4-BE49-F238E27FC236}">
                  <a16:creationId xmlns:a16="http://schemas.microsoft.com/office/drawing/2014/main" id="{634552C9-8F82-49F1-B1E7-27C05897F9F0}"/>
                </a:ext>
              </a:extLst>
            </p:cNvPr>
            <p:cNvSpPr>
              <a:spLocks noChangeShapeType="1"/>
            </p:cNvSpPr>
            <p:nvPr/>
          </p:nvSpPr>
          <p:spPr bwMode="blackWhite">
            <a:xfrm>
              <a:off x="6772589" y="3597662"/>
              <a:ext cx="277344"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10" name="Line 58">
              <a:extLst>
                <a:ext uri="{FF2B5EF4-FFF2-40B4-BE49-F238E27FC236}">
                  <a16:creationId xmlns:a16="http://schemas.microsoft.com/office/drawing/2014/main" id="{177AE36C-086B-451E-9975-8786BF2D8DCB}"/>
                </a:ext>
              </a:extLst>
            </p:cNvPr>
            <p:cNvSpPr>
              <a:spLocks noChangeShapeType="1"/>
            </p:cNvSpPr>
            <p:nvPr/>
          </p:nvSpPr>
          <p:spPr bwMode="blackWhite">
            <a:xfrm>
              <a:off x="6699708" y="3419128"/>
              <a:ext cx="59342"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111" name="Line 59">
              <a:extLst>
                <a:ext uri="{FF2B5EF4-FFF2-40B4-BE49-F238E27FC236}">
                  <a16:creationId xmlns:a16="http://schemas.microsoft.com/office/drawing/2014/main" id="{B5D04B95-815C-448A-9E7E-BC8DC7D8CFE1}"/>
                </a:ext>
              </a:extLst>
            </p:cNvPr>
            <p:cNvSpPr>
              <a:spLocks noChangeShapeType="1"/>
            </p:cNvSpPr>
            <p:nvPr/>
          </p:nvSpPr>
          <p:spPr bwMode="blackWhite">
            <a:xfrm>
              <a:off x="7783555" y="3557080"/>
              <a:ext cx="324781"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337" name="Rectangle 20">
              <a:extLst>
                <a:ext uri="{FF2B5EF4-FFF2-40B4-BE49-F238E27FC236}">
                  <a16:creationId xmlns:a16="http://schemas.microsoft.com/office/drawing/2014/main" id="{F6FF3B21-4F60-409E-90ED-4B67AE369F3F}"/>
                </a:ext>
              </a:extLst>
            </p:cNvPr>
            <p:cNvSpPr>
              <a:spLocks noChangeArrowheads="1"/>
            </p:cNvSpPr>
            <p:nvPr/>
          </p:nvSpPr>
          <p:spPr bwMode="blackWhite">
            <a:xfrm>
              <a:off x="7051668" y="5167863"/>
              <a:ext cx="730989" cy="280252"/>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altLang="en-US" sz="1200" b="1" dirty="0">
                  <a:latin typeface="Helvetica" panose="020B0604020202020204" pitchFamily="34" charset="0"/>
                </a:rPr>
                <a:t> DPCM</a:t>
              </a:r>
            </a:p>
          </p:txBody>
        </p:sp>
        <p:sp>
          <p:nvSpPr>
            <p:cNvPr id="339" name="Line 21">
              <a:extLst>
                <a:ext uri="{FF2B5EF4-FFF2-40B4-BE49-F238E27FC236}">
                  <a16:creationId xmlns:a16="http://schemas.microsoft.com/office/drawing/2014/main" id="{263023D9-360D-4AAA-9D74-235CBE2FAD3D}"/>
                </a:ext>
              </a:extLst>
            </p:cNvPr>
            <p:cNvSpPr>
              <a:spLocks noChangeShapeType="1"/>
            </p:cNvSpPr>
            <p:nvPr/>
          </p:nvSpPr>
          <p:spPr bwMode="blackWhite">
            <a:xfrm flipV="1">
              <a:off x="6788674" y="5307261"/>
              <a:ext cx="0" cy="37407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341" name="Rectangle 52">
              <a:extLst>
                <a:ext uri="{FF2B5EF4-FFF2-40B4-BE49-F238E27FC236}">
                  <a16:creationId xmlns:a16="http://schemas.microsoft.com/office/drawing/2014/main" id="{043E999B-2DA8-41F7-A03E-A7DFEA3B46BC}"/>
                </a:ext>
              </a:extLst>
            </p:cNvPr>
            <p:cNvSpPr>
              <a:spLocks noChangeArrowheads="1"/>
            </p:cNvSpPr>
            <p:nvPr/>
          </p:nvSpPr>
          <p:spPr bwMode="blackWhite">
            <a:xfrm>
              <a:off x="6663942" y="5665829"/>
              <a:ext cx="445635"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altLang="en-US" sz="1400" b="1" dirty="0">
                  <a:latin typeface="Helvetica" panose="020B0604020202020204" pitchFamily="34" charset="0"/>
                </a:rPr>
                <a:t>AC</a:t>
              </a:r>
            </a:p>
          </p:txBody>
        </p:sp>
        <p:sp>
          <p:nvSpPr>
            <p:cNvPr id="342" name="Rectangle 53">
              <a:extLst>
                <a:ext uri="{FF2B5EF4-FFF2-40B4-BE49-F238E27FC236}">
                  <a16:creationId xmlns:a16="http://schemas.microsoft.com/office/drawing/2014/main" id="{1D3A8108-5E03-4D4A-ACE2-FF97169FCF08}"/>
                </a:ext>
              </a:extLst>
            </p:cNvPr>
            <p:cNvSpPr>
              <a:spLocks noChangeArrowheads="1"/>
            </p:cNvSpPr>
            <p:nvPr/>
          </p:nvSpPr>
          <p:spPr bwMode="blackWhite">
            <a:xfrm>
              <a:off x="6652331" y="5026855"/>
              <a:ext cx="445635"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altLang="en-US" sz="1400" b="1" dirty="0">
                  <a:latin typeface="Helvetica" panose="020B0604020202020204" pitchFamily="34" charset="0"/>
                </a:rPr>
                <a:t>DC</a:t>
              </a:r>
            </a:p>
          </p:txBody>
        </p:sp>
        <p:sp>
          <p:nvSpPr>
            <p:cNvPr id="343" name="Line 54">
              <a:extLst>
                <a:ext uri="{FF2B5EF4-FFF2-40B4-BE49-F238E27FC236}">
                  <a16:creationId xmlns:a16="http://schemas.microsoft.com/office/drawing/2014/main" id="{83AEA98A-3401-41CC-AE3D-EECE3828FDC1}"/>
                </a:ext>
              </a:extLst>
            </p:cNvPr>
            <p:cNvSpPr>
              <a:spLocks noChangeShapeType="1"/>
            </p:cNvSpPr>
            <p:nvPr/>
          </p:nvSpPr>
          <p:spPr bwMode="blackWhite">
            <a:xfrm>
              <a:off x="6774324" y="5307262"/>
              <a:ext cx="277344" cy="0"/>
            </a:xfrm>
            <a:prstGeom prst="line">
              <a:avLst/>
            </a:prstGeom>
            <a:noFill/>
            <a:ln w="25400">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344" name="Line 59">
              <a:extLst>
                <a:ext uri="{FF2B5EF4-FFF2-40B4-BE49-F238E27FC236}">
                  <a16:creationId xmlns:a16="http://schemas.microsoft.com/office/drawing/2014/main" id="{7D25BAD0-D874-451C-B209-1D363A065011}"/>
                </a:ext>
              </a:extLst>
            </p:cNvPr>
            <p:cNvSpPr>
              <a:spLocks noChangeShapeType="1"/>
            </p:cNvSpPr>
            <p:nvPr/>
          </p:nvSpPr>
          <p:spPr bwMode="blackWhite">
            <a:xfrm>
              <a:off x="7793341" y="5302842"/>
              <a:ext cx="324781" cy="0"/>
            </a:xfrm>
            <a:prstGeom prst="line">
              <a:avLst/>
            </a:prstGeom>
            <a:noFill/>
            <a:ln w="2540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345" name="Rectangle 20">
              <a:extLst>
                <a:ext uri="{FF2B5EF4-FFF2-40B4-BE49-F238E27FC236}">
                  <a16:creationId xmlns:a16="http://schemas.microsoft.com/office/drawing/2014/main" id="{888D0540-3E74-4DC6-89C8-14B98B09A066}"/>
                </a:ext>
              </a:extLst>
            </p:cNvPr>
            <p:cNvSpPr>
              <a:spLocks noChangeArrowheads="1"/>
            </p:cNvSpPr>
            <p:nvPr/>
          </p:nvSpPr>
          <p:spPr bwMode="blackWhite">
            <a:xfrm>
              <a:off x="7056831" y="5535807"/>
              <a:ext cx="730989" cy="280252"/>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altLang="zh-CN" sz="1200" b="1" dirty="0">
                  <a:latin typeface="Helvetica" panose="020B0604020202020204" pitchFamily="34" charset="0"/>
                </a:rPr>
                <a:t>RLC</a:t>
              </a:r>
              <a:endParaRPr lang="en-US" altLang="en-US" sz="1200" b="1" dirty="0">
                <a:latin typeface="Helvetica" panose="020B0604020202020204" pitchFamily="34" charset="0"/>
              </a:endParaRPr>
            </a:p>
          </p:txBody>
        </p:sp>
        <p:sp>
          <p:nvSpPr>
            <p:cNvPr id="346" name="Line 54">
              <a:extLst>
                <a:ext uri="{FF2B5EF4-FFF2-40B4-BE49-F238E27FC236}">
                  <a16:creationId xmlns:a16="http://schemas.microsoft.com/office/drawing/2014/main" id="{56B79920-36A6-4C96-9769-A9B4C2A0E56A}"/>
                </a:ext>
              </a:extLst>
            </p:cNvPr>
            <p:cNvSpPr>
              <a:spLocks noChangeShapeType="1"/>
            </p:cNvSpPr>
            <p:nvPr/>
          </p:nvSpPr>
          <p:spPr bwMode="blackWhite">
            <a:xfrm>
              <a:off x="6782375" y="5681333"/>
              <a:ext cx="277344" cy="0"/>
            </a:xfrm>
            <a:prstGeom prst="line">
              <a:avLst/>
            </a:prstGeom>
            <a:noFill/>
            <a:ln w="25400">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347" name="Line 58">
              <a:extLst>
                <a:ext uri="{FF2B5EF4-FFF2-40B4-BE49-F238E27FC236}">
                  <a16:creationId xmlns:a16="http://schemas.microsoft.com/office/drawing/2014/main" id="{2982605B-1153-45E7-A674-D86F6786178F}"/>
                </a:ext>
              </a:extLst>
            </p:cNvPr>
            <p:cNvSpPr>
              <a:spLocks noChangeShapeType="1"/>
            </p:cNvSpPr>
            <p:nvPr/>
          </p:nvSpPr>
          <p:spPr bwMode="blackWhite">
            <a:xfrm>
              <a:off x="6590835" y="5502799"/>
              <a:ext cx="191539" cy="0"/>
            </a:xfrm>
            <a:prstGeom prst="line">
              <a:avLst/>
            </a:prstGeom>
            <a:noFill/>
            <a:ln w="254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sp>
          <p:nvSpPr>
            <p:cNvPr id="348" name="Line 59">
              <a:extLst>
                <a:ext uri="{FF2B5EF4-FFF2-40B4-BE49-F238E27FC236}">
                  <a16:creationId xmlns:a16="http://schemas.microsoft.com/office/drawing/2014/main" id="{61B0BAF8-ABB2-4786-815B-5AE372F971C2}"/>
                </a:ext>
              </a:extLst>
            </p:cNvPr>
            <p:cNvSpPr>
              <a:spLocks noChangeShapeType="1"/>
            </p:cNvSpPr>
            <p:nvPr/>
          </p:nvSpPr>
          <p:spPr bwMode="blackWhite">
            <a:xfrm>
              <a:off x="7793341" y="5640751"/>
              <a:ext cx="324781" cy="0"/>
            </a:xfrm>
            <a:prstGeom prst="line">
              <a:avLst/>
            </a:prstGeom>
            <a:noFill/>
            <a:ln w="25400">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400"/>
            </a:p>
          </p:txBody>
        </p:sp>
      </p:grpSp>
    </p:spTree>
    <p:extLst>
      <p:ext uri="{BB962C8B-B14F-4D97-AF65-F5344CB8AC3E}">
        <p14:creationId xmlns:p14="http://schemas.microsoft.com/office/powerpoint/2010/main" val="154523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44"/>
                                        </p:tgtEl>
                                        <p:attrNameLst>
                                          <p:attrName>style.visibility</p:attrName>
                                        </p:attrNameLst>
                                      </p:cBhvr>
                                      <p:to>
                                        <p:strVal val="visible"/>
                                      </p:to>
                                    </p:set>
                                    <p:animEffect transition="in" filter="fade">
                                      <p:cBhvr>
                                        <p:cTn id="17" dur="500"/>
                                        <p:tgtEl>
                                          <p:spTgt spid="2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500"/>
                                        <p:tgtEl>
                                          <p:spTgt spid="9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500"/>
                                        <p:tgtEl>
                                          <p:spTgt spid="10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04"/>
                                        </p:tgtEl>
                                        <p:attrNameLst>
                                          <p:attrName>style.visibility</p:attrName>
                                        </p:attrNameLst>
                                      </p:cBhvr>
                                      <p:to>
                                        <p:strVal val="visible"/>
                                      </p:to>
                                    </p:set>
                                    <p:animEffect transition="in" filter="fade">
                                      <p:cBhvr>
                                        <p:cTn id="35" dur="500"/>
                                        <p:tgtEl>
                                          <p:spTgt spid="10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fade">
                                      <p:cBhvr>
                                        <p:cTn id="45" dur="500"/>
                                        <p:tgtEl>
                                          <p:spTgt spid="129"/>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30"/>
                                        </p:tgtEl>
                                        <p:attrNameLst>
                                          <p:attrName>style.visibility</p:attrName>
                                        </p:attrNameLst>
                                      </p:cBhvr>
                                      <p:to>
                                        <p:strVal val="visible"/>
                                      </p:to>
                                    </p:set>
                                    <p:animEffect transition="in" filter="fade">
                                      <p:cBhvr>
                                        <p:cTn id="49" dur="500"/>
                                        <p:tgtEl>
                                          <p:spTgt spid="130"/>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
                                            <p:txEl>
                                              <p:pRg st="2" end="2"/>
                                            </p:txEl>
                                          </p:spTgt>
                                        </p:tgtEl>
                                        <p:attrNameLst>
                                          <p:attrName>style.visibility</p:attrName>
                                        </p:attrNameLst>
                                      </p:cBhvr>
                                      <p:to>
                                        <p:strVal val="visible"/>
                                      </p:to>
                                    </p:set>
                                    <p:animEffect transition="in" filter="fade">
                                      <p:cBhvr>
                                        <p:cTn id="54" dur="500"/>
                                        <p:tgtEl>
                                          <p:spTgt spid="3">
                                            <p:txEl>
                                              <p:pRg st="2" end="2"/>
                                            </p:txEl>
                                          </p:spTgt>
                                        </p:tgtEl>
                                      </p:cBhvr>
                                    </p:animEffect>
                                    <p:anim calcmode="lin" valueType="num">
                                      <p:cBhvr>
                                        <p:cTn id="5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6"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fade">
                                      <p:cBhvr>
                                        <p:cTn id="61" dur="500"/>
                                        <p:tgtEl>
                                          <p:spTgt spid="3">
                                            <p:txEl>
                                              <p:pRg st="3" end="3"/>
                                            </p:txEl>
                                          </p:spTgt>
                                        </p:tgtEl>
                                      </p:cBhvr>
                                    </p:animEffect>
                                    <p:anim calcmode="lin" valueType="num">
                                      <p:cBhvr>
                                        <p:cTn id="6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P spid="104" grpId="0"/>
      <p:bldP spid="130"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820047-3190-4A57-9DFB-DF3B4D7FCAD6}"/>
              </a:ext>
            </a:extLst>
          </p:cNvPr>
          <p:cNvSpPr txBox="1"/>
          <p:nvPr/>
        </p:nvSpPr>
        <p:spPr>
          <a:xfrm>
            <a:off x="190831" y="130059"/>
            <a:ext cx="6639339" cy="584775"/>
          </a:xfrm>
          <a:prstGeom prst="rect">
            <a:avLst/>
          </a:prstGeom>
          <a:noFill/>
        </p:spPr>
        <p:txBody>
          <a:bodyPr wrap="square">
            <a:spAutoFit/>
          </a:bodyPr>
          <a:lstStyle/>
          <a:p>
            <a:r>
              <a:rPr lang="en-US" altLang="zh-CN" sz="3200" dirty="0">
                <a:solidFill>
                  <a:srgbClr val="152732"/>
                </a:solidFill>
                <a:latin typeface="Open Sans"/>
              </a:rPr>
              <a:t>Entropy coding</a:t>
            </a:r>
            <a:endParaRPr lang="en-US" altLang="zh-CN" sz="3200" b="0" i="0" dirty="0">
              <a:solidFill>
                <a:srgbClr val="152732"/>
              </a:solidFill>
              <a:effectLst/>
              <a:latin typeface="Open Sans"/>
            </a:endParaRPr>
          </a:p>
        </p:txBody>
      </p:sp>
      <p:pic>
        <p:nvPicPr>
          <p:cNvPr id="5" name="Picture 4">
            <a:extLst>
              <a:ext uri="{FF2B5EF4-FFF2-40B4-BE49-F238E27FC236}">
                <a16:creationId xmlns:a16="http://schemas.microsoft.com/office/drawing/2014/main" id="{0A3E2D66-C347-4A5F-BA03-95CF8BBE3780}"/>
              </a:ext>
            </a:extLst>
          </p:cNvPr>
          <p:cNvPicPr>
            <a:picLocks noChangeAspect="1"/>
          </p:cNvPicPr>
          <p:nvPr/>
        </p:nvPicPr>
        <p:blipFill>
          <a:blip r:embed="rId3"/>
          <a:stretch>
            <a:fillRect/>
          </a:stretch>
        </p:blipFill>
        <p:spPr>
          <a:xfrm>
            <a:off x="288803" y="1242756"/>
            <a:ext cx="3602768" cy="395288"/>
          </a:xfrm>
          <a:prstGeom prst="rect">
            <a:avLst/>
          </a:prstGeom>
        </p:spPr>
      </p:pic>
      <p:sp>
        <p:nvSpPr>
          <p:cNvPr id="7" name="TextBox 6">
            <a:extLst>
              <a:ext uri="{FF2B5EF4-FFF2-40B4-BE49-F238E27FC236}">
                <a16:creationId xmlns:a16="http://schemas.microsoft.com/office/drawing/2014/main" id="{A16BEBCA-0FD5-4021-A2E0-5F0127F2A1C3}"/>
              </a:ext>
            </a:extLst>
          </p:cNvPr>
          <p:cNvSpPr txBox="1"/>
          <p:nvPr/>
        </p:nvSpPr>
        <p:spPr>
          <a:xfrm>
            <a:off x="190831" y="704891"/>
            <a:ext cx="6416798" cy="461665"/>
          </a:xfrm>
          <a:prstGeom prst="rect">
            <a:avLst/>
          </a:prstGeom>
          <a:noFill/>
        </p:spPr>
        <p:txBody>
          <a:bodyPr wrap="square" rtlCol="0">
            <a:spAutoFit/>
          </a:bodyPr>
          <a:lstStyle/>
          <a:p>
            <a:r>
              <a:rPr lang="en-US" altLang="zh-CN" sz="2400" dirty="0">
                <a:solidFill>
                  <a:srgbClr val="0070C0"/>
                </a:solidFill>
              </a:rPr>
              <a:t>Entropy:</a:t>
            </a:r>
            <a:endParaRPr lang="zh-CN" altLang="en-US" sz="2400" dirty="0">
              <a:solidFill>
                <a:srgbClr val="0070C0"/>
              </a:solidFill>
            </a:endParaRPr>
          </a:p>
        </p:txBody>
      </p:sp>
      <p:pic>
        <p:nvPicPr>
          <p:cNvPr id="8" name="Picture 7">
            <a:extLst>
              <a:ext uri="{FF2B5EF4-FFF2-40B4-BE49-F238E27FC236}">
                <a16:creationId xmlns:a16="http://schemas.microsoft.com/office/drawing/2014/main" id="{B641A9CB-730C-40FB-B557-4A59B5264CCD}"/>
              </a:ext>
            </a:extLst>
          </p:cNvPr>
          <p:cNvPicPr>
            <a:picLocks noChangeAspect="1"/>
          </p:cNvPicPr>
          <p:nvPr/>
        </p:nvPicPr>
        <p:blipFill>
          <a:blip r:embed="rId4"/>
          <a:stretch>
            <a:fillRect/>
          </a:stretch>
        </p:blipFill>
        <p:spPr>
          <a:xfrm>
            <a:off x="288803" y="1714244"/>
            <a:ext cx="2857500" cy="981075"/>
          </a:xfrm>
          <a:prstGeom prst="rect">
            <a:avLst/>
          </a:prstGeom>
        </p:spPr>
      </p:pic>
      <p:pic>
        <p:nvPicPr>
          <p:cNvPr id="9" name="Picture 8">
            <a:extLst>
              <a:ext uri="{FF2B5EF4-FFF2-40B4-BE49-F238E27FC236}">
                <a16:creationId xmlns:a16="http://schemas.microsoft.com/office/drawing/2014/main" id="{8793A552-CEA6-4808-B084-395DD181D2B5}"/>
              </a:ext>
            </a:extLst>
          </p:cNvPr>
          <p:cNvPicPr>
            <a:picLocks noChangeAspect="1"/>
          </p:cNvPicPr>
          <p:nvPr/>
        </p:nvPicPr>
        <p:blipFill>
          <a:blip r:embed="rId5"/>
          <a:stretch>
            <a:fillRect/>
          </a:stretch>
        </p:blipFill>
        <p:spPr>
          <a:xfrm>
            <a:off x="288803" y="3265714"/>
            <a:ext cx="4371372" cy="981075"/>
          </a:xfrm>
          <a:prstGeom prst="rect">
            <a:avLst/>
          </a:prstGeom>
        </p:spPr>
      </p:pic>
      <p:sp>
        <p:nvSpPr>
          <p:cNvPr id="10" name="TextBox 9">
            <a:extLst>
              <a:ext uri="{FF2B5EF4-FFF2-40B4-BE49-F238E27FC236}">
                <a16:creationId xmlns:a16="http://schemas.microsoft.com/office/drawing/2014/main" id="{BE45D2BF-70CC-43D8-9509-ED201A901C06}"/>
              </a:ext>
            </a:extLst>
          </p:cNvPr>
          <p:cNvSpPr txBox="1"/>
          <p:nvPr/>
        </p:nvSpPr>
        <p:spPr>
          <a:xfrm>
            <a:off x="190831" y="2762418"/>
            <a:ext cx="6416798" cy="461665"/>
          </a:xfrm>
          <a:prstGeom prst="rect">
            <a:avLst/>
          </a:prstGeom>
          <a:noFill/>
        </p:spPr>
        <p:txBody>
          <a:bodyPr wrap="square" rtlCol="0">
            <a:spAutoFit/>
          </a:bodyPr>
          <a:lstStyle/>
          <a:p>
            <a:r>
              <a:rPr lang="en-US" altLang="zh-CN" sz="2400" dirty="0">
                <a:solidFill>
                  <a:srgbClr val="0070C0"/>
                </a:solidFill>
              </a:rPr>
              <a:t>Cross entropy:</a:t>
            </a:r>
            <a:endParaRPr lang="zh-CN" altLang="en-US" sz="2400" dirty="0">
              <a:solidFill>
                <a:srgbClr val="0070C0"/>
              </a:solidFill>
            </a:endParaRPr>
          </a:p>
        </p:txBody>
      </p:sp>
      <p:sp>
        <p:nvSpPr>
          <p:cNvPr id="11" name="TextBox 10">
            <a:extLst>
              <a:ext uri="{FF2B5EF4-FFF2-40B4-BE49-F238E27FC236}">
                <a16:creationId xmlns:a16="http://schemas.microsoft.com/office/drawing/2014/main" id="{0B23043F-0118-4DF3-870B-6AE43A961F00}"/>
              </a:ext>
            </a:extLst>
          </p:cNvPr>
          <p:cNvSpPr txBox="1"/>
          <p:nvPr/>
        </p:nvSpPr>
        <p:spPr>
          <a:xfrm>
            <a:off x="6096000" y="704891"/>
            <a:ext cx="6416798" cy="461665"/>
          </a:xfrm>
          <a:prstGeom prst="rect">
            <a:avLst/>
          </a:prstGeom>
          <a:noFill/>
        </p:spPr>
        <p:txBody>
          <a:bodyPr wrap="square" rtlCol="0">
            <a:spAutoFit/>
          </a:bodyPr>
          <a:lstStyle/>
          <a:p>
            <a:r>
              <a:rPr lang="en-US" altLang="zh-CN" sz="2400" dirty="0">
                <a:solidFill>
                  <a:srgbClr val="0070C0"/>
                </a:solidFill>
              </a:rPr>
              <a:t>Arithmetic coding:</a:t>
            </a:r>
            <a:endParaRPr lang="zh-CN" altLang="en-US" sz="2400" dirty="0">
              <a:solidFill>
                <a:srgbClr val="0070C0"/>
              </a:solidFill>
            </a:endParaRPr>
          </a:p>
        </p:txBody>
      </p:sp>
      <p:pic>
        <p:nvPicPr>
          <p:cNvPr id="12" name="Picture 11">
            <a:extLst>
              <a:ext uri="{FF2B5EF4-FFF2-40B4-BE49-F238E27FC236}">
                <a16:creationId xmlns:a16="http://schemas.microsoft.com/office/drawing/2014/main" id="{123C4721-C866-4E09-944D-3D91E1151979}"/>
              </a:ext>
            </a:extLst>
          </p:cNvPr>
          <p:cNvPicPr>
            <a:picLocks noChangeAspect="1"/>
          </p:cNvPicPr>
          <p:nvPr/>
        </p:nvPicPr>
        <p:blipFill>
          <a:blip r:embed="rId6"/>
          <a:stretch>
            <a:fillRect/>
          </a:stretch>
        </p:blipFill>
        <p:spPr>
          <a:xfrm>
            <a:off x="6096000" y="1319899"/>
            <a:ext cx="3909088" cy="1375420"/>
          </a:xfrm>
          <a:prstGeom prst="rect">
            <a:avLst/>
          </a:prstGeom>
        </p:spPr>
      </p:pic>
      <p:pic>
        <p:nvPicPr>
          <p:cNvPr id="13" name="Picture 12">
            <a:extLst>
              <a:ext uri="{FF2B5EF4-FFF2-40B4-BE49-F238E27FC236}">
                <a16:creationId xmlns:a16="http://schemas.microsoft.com/office/drawing/2014/main" id="{638A1A0D-2588-41E4-B82C-D0790892437E}"/>
              </a:ext>
            </a:extLst>
          </p:cNvPr>
          <p:cNvPicPr>
            <a:picLocks noChangeAspect="1"/>
          </p:cNvPicPr>
          <p:nvPr/>
        </p:nvPicPr>
        <p:blipFill>
          <a:blip r:embed="rId7"/>
          <a:stretch>
            <a:fillRect/>
          </a:stretch>
        </p:blipFill>
        <p:spPr>
          <a:xfrm>
            <a:off x="6096000" y="2975384"/>
            <a:ext cx="3909088" cy="290330"/>
          </a:xfrm>
          <a:prstGeom prst="rect">
            <a:avLst/>
          </a:prstGeom>
        </p:spPr>
      </p:pic>
      <p:pic>
        <p:nvPicPr>
          <p:cNvPr id="1026" name="Picture 2">
            <a:extLst>
              <a:ext uri="{FF2B5EF4-FFF2-40B4-BE49-F238E27FC236}">
                <a16:creationId xmlns:a16="http://schemas.microsoft.com/office/drawing/2014/main" id="{DA236AB9-3F40-447B-9495-BFC5563164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3206532"/>
            <a:ext cx="4886296" cy="24431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C3C328D-2695-4E8F-BE69-1426EE8CB5B0}"/>
              </a:ext>
            </a:extLst>
          </p:cNvPr>
          <p:cNvSpPr txBox="1"/>
          <p:nvPr/>
        </p:nvSpPr>
        <p:spPr>
          <a:xfrm>
            <a:off x="6096000" y="5649686"/>
            <a:ext cx="6096000" cy="1077218"/>
          </a:xfrm>
          <a:prstGeom prst="rect">
            <a:avLst/>
          </a:prstGeom>
          <a:noFill/>
        </p:spPr>
        <p:txBody>
          <a:bodyPr wrap="square" rtlCol="0">
            <a:spAutoFit/>
          </a:bodyPr>
          <a:lstStyle/>
          <a:p>
            <a:r>
              <a:rPr lang="en-US" altLang="zh-CN" sz="2400" dirty="0">
                <a:solidFill>
                  <a:srgbClr val="0070C0"/>
                </a:solidFill>
              </a:rPr>
              <a:t>Adaptive arithmetic coding: </a:t>
            </a:r>
          </a:p>
          <a:p>
            <a:r>
              <a:rPr lang="en-US" altLang="zh-CN" sz="2000" dirty="0"/>
              <a:t>Changing the frequency (or probability) tables while processing the data.</a:t>
            </a:r>
            <a:endParaRPr lang="zh-CN" altLang="en-US" sz="2800" dirty="0">
              <a:solidFill>
                <a:srgbClr val="0070C0"/>
              </a:solidFill>
            </a:endParaRPr>
          </a:p>
        </p:txBody>
      </p:sp>
      <p:cxnSp>
        <p:nvCxnSpPr>
          <p:cNvPr id="16" name="Straight Connector 15">
            <a:extLst>
              <a:ext uri="{FF2B5EF4-FFF2-40B4-BE49-F238E27FC236}">
                <a16:creationId xmlns:a16="http://schemas.microsoft.com/office/drawing/2014/main" id="{A698590D-355D-47BA-8078-BB289E312233}"/>
              </a:ext>
            </a:extLst>
          </p:cNvPr>
          <p:cNvCxnSpPr>
            <a:cxnSpLocks/>
          </p:cNvCxnSpPr>
          <p:nvPr/>
        </p:nvCxnSpPr>
        <p:spPr>
          <a:xfrm>
            <a:off x="2232930" y="3817088"/>
            <a:ext cx="53204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DC2EA2A-20B6-4D7B-B958-37F03426A680}"/>
              </a:ext>
            </a:extLst>
          </p:cNvPr>
          <p:cNvCxnSpPr>
            <a:cxnSpLocks/>
          </p:cNvCxnSpPr>
          <p:nvPr/>
        </p:nvCxnSpPr>
        <p:spPr>
          <a:xfrm>
            <a:off x="3223530" y="3817088"/>
            <a:ext cx="53204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08C1406-EEE2-4CF2-8D67-17640EBBC58F}"/>
              </a:ext>
            </a:extLst>
          </p:cNvPr>
          <p:cNvSpPr txBox="1"/>
          <p:nvPr/>
        </p:nvSpPr>
        <p:spPr>
          <a:xfrm>
            <a:off x="2232930" y="3756251"/>
            <a:ext cx="631372" cy="369332"/>
          </a:xfrm>
          <a:prstGeom prst="rect">
            <a:avLst/>
          </a:prstGeom>
          <a:noFill/>
        </p:spPr>
        <p:txBody>
          <a:bodyPr wrap="square" rtlCol="0">
            <a:spAutoFit/>
          </a:bodyPr>
          <a:lstStyle/>
          <a:p>
            <a:r>
              <a:rPr lang="en-US" altLang="zh-CN" dirty="0">
                <a:solidFill>
                  <a:srgbClr val="FF0000"/>
                </a:solidFill>
              </a:rPr>
              <a:t>real</a:t>
            </a:r>
            <a:endParaRPr lang="zh-CN" altLang="en-US" dirty="0">
              <a:solidFill>
                <a:srgbClr val="FF0000"/>
              </a:solidFill>
            </a:endParaRPr>
          </a:p>
        </p:txBody>
      </p:sp>
      <p:sp>
        <p:nvSpPr>
          <p:cNvPr id="20" name="TextBox 19">
            <a:extLst>
              <a:ext uri="{FF2B5EF4-FFF2-40B4-BE49-F238E27FC236}">
                <a16:creationId xmlns:a16="http://schemas.microsoft.com/office/drawing/2014/main" id="{FF1A371F-9024-4998-A7BF-D66870E29E0D}"/>
              </a:ext>
            </a:extLst>
          </p:cNvPr>
          <p:cNvSpPr txBox="1"/>
          <p:nvPr/>
        </p:nvSpPr>
        <p:spPr>
          <a:xfrm>
            <a:off x="2864301" y="3756251"/>
            <a:ext cx="1217841" cy="369332"/>
          </a:xfrm>
          <a:prstGeom prst="rect">
            <a:avLst/>
          </a:prstGeom>
          <a:noFill/>
        </p:spPr>
        <p:txBody>
          <a:bodyPr wrap="square" rtlCol="0">
            <a:spAutoFit/>
          </a:bodyPr>
          <a:lstStyle/>
          <a:p>
            <a:r>
              <a:rPr lang="en-US" altLang="zh-CN" dirty="0">
                <a:solidFill>
                  <a:srgbClr val="FF0000"/>
                </a:solidFill>
              </a:rPr>
              <a:t>estimated</a:t>
            </a:r>
            <a:endParaRPr lang="zh-CN" altLang="en-US" dirty="0">
              <a:solidFill>
                <a:srgbClr val="FF0000"/>
              </a:solidFill>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C9A07D9-1E53-43A5-9162-7C72B349FE3D}"/>
                  </a:ext>
                </a:extLst>
              </p:cNvPr>
              <p:cNvSpPr txBox="1"/>
              <p:nvPr/>
            </p:nvSpPr>
            <p:spPr>
              <a:xfrm>
                <a:off x="190831" y="4737326"/>
                <a:ext cx="5611255" cy="1015663"/>
              </a:xfrm>
              <a:prstGeom prst="rect">
                <a:avLst/>
              </a:prstGeom>
              <a:noFill/>
              <a:ln w="25400">
                <a:solidFill>
                  <a:schemeClr val="accent1"/>
                </a:solidFill>
              </a:ln>
            </p:spPr>
            <p:txBody>
              <a:bodyPr wrap="square">
                <a:spAutoFit/>
              </a:bodyPr>
              <a:lstStyle/>
              <a:p>
                <a:r>
                  <a:rPr lang="en-US" altLang="zh-CN" sz="2000" b="0" i="0" dirty="0">
                    <a:solidFill>
                      <a:srgbClr val="152732"/>
                    </a:solidFill>
                    <a:effectLst/>
                    <a:latin typeface="Open Sans"/>
                  </a:rPr>
                  <a:t>(Adaptive) arithmetic coding is theoretically able to </a:t>
                </a:r>
                <a:r>
                  <a:rPr lang="en-US" altLang="zh-CN" sz="2000" b="0" i="0" dirty="0" err="1">
                    <a:solidFill>
                      <a:srgbClr val="152732"/>
                    </a:solidFill>
                    <a:effectLst/>
                    <a:latin typeface="Open Sans"/>
                  </a:rPr>
                  <a:t>losslessly</a:t>
                </a:r>
                <a:r>
                  <a:rPr lang="en-US" altLang="zh-CN" sz="2000" b="0" i="0" dirty="0">
                    <a:solidFill>
                      <a:srgbClr val="152732"/>
                    </a:solidFill>
                    <a:effectLst/>
                    <a:latin typeface="Open Sans"/>
                  </a:rPr>
                  <a:t> compress data at </a:t>
                </a:r>
              </a:p>
              <a:p>
                <a:pPr marL="342900" indent="-342900">
                  <a:buFont typeface="Arial" panose="020B0604020202020204" pitchFamily="34" charset="0"/>
                  <a:buChar char="•"/>
                </a:pPr>
                <a:r>
                  <a:rPr lang="en-US" altLang="zh-CN" sz="2000" b="0" i="0" dirty="0">
                    <a:solidFill>
                      <a:srgbClr val="152732"/>
                    </a:solidFill>
                    <a:effectLst/>
                    <a:latin typeface="Open Sans"/>
                  </a:rPr>
                  <a:t>bit-rate </a:t>
                </a:r>
                <a14:m>
                  <m:oMath xmlns:m="http://schemas.openxmlformats.org/officeDocument/2006/math">
                    <m:r>
                      <a:rPr lang="en-US" altLang="zh-CN" sz="2000" b="0" i="1" smtClean="0">
                        <a:solidFill>
                          <a:srgbClr val="152732"/>
                        </a:solidFill>
                        <a:effectLst/>
                        <a:latin typeface="Cambria Math" panose="02040503050406030204" pitchFamily="18" charset="0"/>
                        <a:ea typeface="Cambria Math" panose="02040503050406030204" pitchFamily="18" charset="0"/>
                      </a:rPr>
                      <m:t>≅</m:t>
                    </m:r>
                  </m:oMath>
                </a14:m>
                <a:r>
                  <a:rPr lang="en-US" altLang="zh-CN" sz="2000" b="0" i="0" dirty="0">
                    <a:solidFill>
                      <a:srgbClr val="152732"/>
                    </a:solidFill>
                    <a:effectLst/>
                    <a:latin typeface="Open Sans"/>
                  </a:rPr>
                  <a:t> cross entropy (with little overhead)</a:t>
                </a:r>
              </a:p>
            </p:txBody>
          </p:sp>
        </mc:Choice>
        <mc:Fallback xmlns="">
          <p:sp>
            <p:nvSpPr>
              <p:cNvPr id="21" name="TextBox 20">
                <a:extLst>
                  <a:ext uri="{FF2B5EF4-FFF2-40B4-BE49-F238E27FC236}">
                    <a16:creationId xmlns:a16="http://schemas.microsoft.com/office/drawing/2014/main" id="{2C9A07D9-1E53-43A5-9162-7C72B349FE3D}"/>
                  </a:ext>
                </a:extLst>
              </p:cNvPr>
              <p:cNvSpPr txBox="1">
                <a:spLocks noRot="1" noChangeAspect="1" noMove="1" noResize="1" noEditPoints="1" noAdjustHandles="1" noChangeArrowheads="1" noChangeShapeType="1" noTextEdit="1"/>
              </p:cNvSpPr>
              <p:nvPr/>
            </p:nvSpPr>
            <p:spPr>
              <a:xfrm>
                <a:off x="190831" y="4737326"/>
                <a:ext cx="5611255" cy="1015663"/>
              </a:xfrm>
              <a:prstGeom prst="rect">
                <a:avLst/>
              </a:prstGeom>
              <a:blipFill>
                <a:blip r:embed="rId9"/>
                <a:stretch>
                  <a:fillRect l="-865" t="-1170" r="-1730" b="-8772"/>
                </a:stretch>
              </a:blipFill>
              <a:ln w="25400">
                <a:solidFill>
                  <a:schemeClr val="accent1"/>
                </a:solidFill>
              </a:ln>
            </p:spPr>
            <p:txBody>
              <a:bodyPr/>
              <a:lstStyle/>
              <a:p>
                <a:r>
                  <a:rPr lang="zh-CN" altLang="en-US">
                    <a:noFill/>
                  </a:rPr>
                  <a:t> </a:t>
                </a:r>
              </a:p>
            </p:txBody>
          </p:sp>
        </mc:Fallback>
      </mc:AlternateContent>
      <p:sp>
        <p:nvSpPr>
          <p:cNvPr id="19" name="TextBox 18">
            <a:extLst>
              <a:ext uri="{FF2B5EF4-FFF2-40B4-BE49-F238E27FC236}">
                <a16:creationId xmlns:a16="http://schemas.microsoft.com/office/drawing/2014/main" id="{7E9C64C5-EE56-489D-BDF3-524BE6ECA6A3}"/>
              </a:ext>
            </a:extLst>
          </p:cNvPr>
          <p:cNvSpPr txBox="1"/>
          <p:nvPr/>
        </p:nvSpPr>
        <p:spPr>
          <a:xfrm>
            <a:off x="10069096" y="5491379"/>
            <a:ext cx="1996081" cy="523220"/>
          </a:xfrm>
          <a:prstGeom prst="rect">
            <a:avLst/>
          </a:prstGeom>
          <a:noFill/>
        </p:spPr>
        <p:txBody>
          <a:bodyPr wrap="square">
            <a:spAutoFit/>
          </a:bodyPr>
          <a:lstStyle/>
          <a:p>
            <a:r>
              <a:rPr lang="en-US" altLang="zh-CN" sz="1400" b="0" i="0" dirty="0">
                <a:solidFill>
                  <a:srgbClr val="202122"/>
                </a:solidFill>
                <a:effectLst/>
                <a:latin typeface="Arial" panose="020B0604020202020204" pitchFamily="34" charset="0"/>
              </a:rPr>
              <a:t>0.10001010 (0.5390625 decimal)</a:t>
            </a:r>
            <a:endParaRPr lang="zh-CN" altLang="en-US" sz="1400" dirty="0"/>
          </a:p>
        </p:txBody>
      </p:sp>
      <p:sp>
        <p:nvSpPr>
          <p:cNvPr id="2" name="TextBox 1">
            <a:extLst>
              <a:ext uri="{FF2B5EF4-FFF2-40B4-BE49-F238E27FC236}">
                <a16:creationId xmlns:a16="http://schemas.microsoft.com/office/drawing/2014/main" id="{CFC26E06-10C2-4828-A99B-3F60F567EAE4}"/>
              </a:ext>
            </a:extLst>
          </p:cNvPr>
          <p:cNvSpPr txBox="1"/>
          <p:nvPr/>
        </p:nvSpPr>
        <p:spPr>
          <a:xfrm>
            <a:off x="11137568" y="5383657"/>
            <a:ext cx="772337" cy="369332"/>
          </a:xfrm>
          <a:prstGeom prst="rect">
            <a:avLst/>
          </a:prstGeom>
          <a:noFill/>
        </p:spPr>
        <p:txBody>
          <a:bodyPr wrap="square" rtlCol="0">
            <a:spAutoFit/>
          </a:bodyPr>
          <a:lstStyle/>
          <a:p>
            <a:r>
              <a:rPr lang="en-US" altLang="zh-CN" b="1" dirty="0">
                <a:solidFill>
                  <a:srgbClr val="0070C0"/>
                </a:solidFill>
              </a:rPr>
              <a:t>8 bits</a:t>
            </a:r>
            <a:endParaRPr lang="zh-CN" altLang="en-US" b="1" dirty="0">
              <a:solidFill>
                <a:srgbClr val="0070C0"/>
              </a:solidFill>
            </a:endParaRPr>
          </a:p>
        </p:txBody>
      </p:sp>
      <p:cxnSp>
        <p:nvCxnSpPr>
          <p:cNvPr id="6" name="Straight Connector 5">
            <a:extLst>
              <a:ext uri="{FF2B5EF4-FFF2-40B4-BE49-F238E27FC236}">
                <a16:creationId xmlns:a16="http://schemas.microsoft.com/office/drawing/2014/main" id="{A4C67D1C-C0BE-4F5E-9C27-594091F485B5}"/>
              </a:ext>
            </a:extLst>
          </p:cNvPr>
          <p:cNvCxnSpPr>
            <a:cxnSpLocks/>
          </p:cNvCxnSpPr>
          <p:nvPr/>
        </p:nvCxnSpPr>
        <p:spPr>
          <a:xfrm>
            <a:off x="10294144" y="5752989"/>
            <a:ext cx="84342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39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26"/>
                                        </p:tgtEl>
                                        <p:attrNameLst>
                                          <p:attrName>style.visibility</p:attrName>
                                        </p:attrNameLst>
                                      </p:cBhvr>
                                      <p:to>
                                        <p:strVal val="visible"/>
                                      </p:to>
                                    </p:set>
                                    <p:animEffect transition="in" filter="fade">
                                      <p:cBhvr>
                                        <p:cTn id="45" dur="500"/>
                                        <p:tgtEl>
                                          <p:spTgt spid="10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P spid="11" grpId="0"/>
      <p:bldP spid="15" grpId="0"/>
      <p:bldP spid="17" grpId="0"/>
      <p:bldP spid="20" grpId="0"/>
      <p:bldP spid="21" grpId="0" animBg="1"/>
      <p:bldP spid="19"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BDD25B-922E-46E0-948A-C454EF8350A4}"/>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3" name="内容占位符 2">
            <a:extLst>
              <a:ext uri="{FF2B5EF4-FFF2-40B4-BE49-F238E27FC236}">
                <a16:creationId xmlns:a16="http://schemas.microsoft.com/office/drawing/2014/main" id="{6543C38D-609A-4456-BA63-BEB9A064DD81}"/>
              </a:ext>
            </a:extLst>
          </p:cNvPr>
          <p:cNvSpPr>
            <a:spLocks noGrp="1"/>
          </p:cNvSpPr>
          <p:nvPr>
            <p:ph idx="1"/>
          </p:nvPr>
        </p:nvSpPr>
        <p:spPr>
          <a:xfrm>
            <a:off x="190830" y="1034003"/>
            <a:ext cx="12001170" cy="4351338"/>
          </a:xfrm>
        </p:spPr>
        <p:txBody>
          <a:bodyPr>
            <a:normAutofit/>
          </a:bodyPr>
          <a:lstStyle/>
          <a:p>
            <a:r>
              <a:rPr kumimoji="1" lang="en-US" altLang="zh-CN" sz="2400" dirty="0"/>
              <a:t>Basic architecture </a:t>
            </a:r>
            <a:r>
              <a:rPr kumimoji="1" lang="en-US" altLang="zh-CN" sz="2400" baseline="30000" dirty="0"/>
              <a:t>[1]</a:t>
            </a:r>
            <a:r>
              <a:rPr kumimoji="1" lang="en-US" altLang="zh-CN" sz="2400" dirty="0"/>
              <a:t>:</a:t>
            </a:r>
          </a:p>
          <a:p>
            <a:endParaRPr kumimoji="1" lang="en-US" altLang="zh-CN" sz="900" dirty="0"/>
          </a:p>
        </p:txBody>
      </p:sp>
      <p:pic>
        <p:nvPicPr>
          <p:cNvPr id="97" name="Content Placeholder 3">
            <a:extLst>
              <a:ext uri="{FF2B5EF4-FFF2-40B4-BE49-F238E27FC236}">
                <a16:creationId xmlns:a16="http://schemas.microsoft.com/office/drawing/2014/main" id="{B8603B6C-0DA5-4DDE-AEAE-A66B5953A3FF}"/>
              </a:ext>
            </a:extLst>
          </p:cNvPr>
          <p:cNvPicPr>
            <a:picLocks noChangeAspect="1"/>
          </p:cNvPicPr>
          <p:nvPr/>
        </p:nvPicPr>
        <p:blipFill>
          <a:blip r:embed="rId3"/>
          <a:stretch>
            <a:fillRect/>
          </a:stretch>
        </p:blipFill>
        <p:spPr>
          <a:xfrm>
            <a:off x="901865" y="2468041"/>
            <a:ext cx="7886700" cy="2360067"/>
          </a:xfrm>
          <a:prstGeom prst="rect">
            <a:avLst/>
          </a:prstGeom>
        </p:spPr>
      </p:pic>
      <p:sp>
        <p:nvSpPr>
          <p:cNvPr id="18" name="Rectangle 17">
            <a:extLst>
              <a:ext uri="{FF2B5EF4-FFF2-40B4-BE49-F238E27FC236}">
                <a16:creationId xmlns:a16="http://schemas.microsoft.com/office/drawing/2014/main" id="{F06BBF7D-DBD8-4866-93D2-23740949BD11}"/>
              </a:ext>
            </a:extLst>
          </p:cNvPr>
          <p:cNvSpPr/>
          <p:nvPr/>
        </p:nvSpPr>
        <p:spPr>
          <a:xfrm>
            <a:off x="3897237" y="2485370"/>
            <a:ext cx="4891328" cy="2267605"/>
          </a:xfrm>
          <a:prstGeom prst="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a:extLst>
              <a:ext uri="{FF2B5EF4-FFF2-40B4-BE49-F238E27FC236}">
                <a16:creationId xmlns:a16="http://schemas.microsoft.com/office/drawing/2014/main" id="{CC0526DE-7D15-4703-B35B-9EDF2F91EF0F}"/>
              </a:ext>
            </a:extLst>
          </p:cNvPr>
          <p:cNvSpPr txBox="1"/>
          <p:nvPr/>
        </p:nvSpPr>
        <p:spPr>
          <a:xfrm>
            <a:off x="4664075" y="1948817"/>
            <a:ext cx="2428875" cy="400110"/>
          </a:xfrm>
          <a:prstGeom prst="rect">
            <a:avLst/>
          </a:prstGeom>
          <a:noFill/>
        </p:spPr>
        <p:txBody>
          <a:bodyPr wrap="square" rtlCol="0">
            <a:spAutoFit/>
          </a:bodyPr>
          <a:lstStyle/>
          <a:p>
            <a:r>
              <a:rPr lang="en-US" altLang="zh-CN" dirty="0"/>
              <a:t>Deep </a:t>
            </a:r>
            <a:r>
              <a:rPr lang="en-US" altLang="zh-CN" sz="2000" dirty="0"/>
              <a:t>neural</a:t>
            </a:r>
            <a:r>
              <a:rPr lang="en-US" altLang="zh-CN" dirty="0"/>
              <a:t> network</a:t>
            </a:r>
            <a:endParaRPr lang="zh-CN" altLang="en-US" dirty="0"/>
          </a:p>
        </p:txBody>
      </p:sp>
      <p:cxnSp>
        <p:nvCxnSpPr>
          <p:cNvPr id="21" name="Straight Arrow Connector 20">
            <a:extLst>
              <a:ext uri="{FF2B5EF4-FFF2-40B4-BE49-F238E27FC236}">
                <a16:creationId xmlns:a16="http://schemas.microsoft.com/office/drawing/2014/main" id="{056EB66F-DF57-4970-9A2F-9B4BF7C7CA7E}"/>
              </a:ext>
            </a:extLst>
          </p:cNvPr>
          <p:cNvCxnSpPr>
            <a:cxnSpLocks/>
          </p:cNvCxnSpPr>
          <p:nvPr/>
        </p:nvCxnSpPr>
        <p:spPr>
          <a:xfrm flipV="1">
            <a:off x="5730875" y="2348927"/>
            <a:ext cx="0" cy="4888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832C198E-C58B-4207-B2B6-7E8A6A7049E0}"/>
              </a:ext>
            </a:extLst>
          </p:cNvPr>
          <p:cNvSpPr txBox="1"/>
          <p:nvPr/>
        </p:nvSpPr>
        <p:spPr>
          <a:xfrm>
            <a:off x="4664075" y="4813842"/>
            <a:ext cx="2428875" cy="400110"/>
          </a:xfrm>
          <a:prstGeom prst="rect">
            <a:avLst/>
          </a:prstGeom>
          <a:noFill/>
        </p:spPr>
        <p:txBody>
          <a:bodyPr wrap="square" rtlCol="0">
            <a:spAutoFit/>
          </a:bodyPr>
          <a:lstStyle/>
          <a:p>
            <a:r>
              <a:rPr lang="en-US" altLang="zh-CN" dirty="0"/>
              <a:t>Deep </a:t>
            </a:r>
            <a:r>
              <a:rPr lang="en-US" altLang="zh-CN" sz="2000" dirty="0"/>
              <a:t>neural</a:t>
            </a:r>
            <a:r>
              <a:rPr lang="en-US" altLang="zh-CN" dirty="0"/>
              <a:t> network</a:t>
            </a:r>
            <a:endParaRPr lang="zh-CN" altLang="en-US" dirty="0"/>
          </a:p>
        </p:txBody>
      </p:sp>
      <p:cxnSp>
        <p:nvCxnSpPr>
          <p:cNvPr id="105" name="Straight Arrow Connector 104">
            <a:extLst>
              <a:ext uri="{FF2B5EF4-FFF2-40B4-BE49-F238E27FC236}">
                <a16:creationId xmlns:a16="http://schemas.microsoft.com/office/drawing/2014/main" id="{C0564448-226C-4EA0-A5ED-1C7203D81AD2}"/>
              </a:ext>
            </a:extLst>
          </p:cNvPr>
          <p:cNvCxnSpPr>
            <a:cxnSpLocks/>
          </p:cNvCxnSpPr>
          <p:nvPr/>
        </p:nvCxnSpPr>
        <p:spPr>
          <a:xfrm flipV="1">
            <a:off x="5730875" y="4032852"/>
            <a:ext cx="0" cy="862998"/>
          </a:xfrm>
          <a:prstGeom prst="straightConnector1">
            <a:avLst/>
          </a:prstGeom>
          <a:ln w="190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56F8F0C-B1BD-4CA1-8C86-E8D156AF4C36}"/>
              </a:ext>
            </a:extLst>
          </p:cNvPr>
          <p:cNvSpPr txBox="1"/>
          <p:nvPr/>
        </p:nvSpPr>
        <p:spPr>
          <a:xfrm>
            <a:off x="8931604" y="2865715"/>
            <a:ext cx="2150815" cy="646331"/>
          </a:xfrm>
          <a:prstGeom prst="rect">
            <a:avLst/>
          </a:prstGeom>
          <a:noFill/>
        </p:spPr>
        <p:txBody>
          <a:bodyPr wrap="square" rtlCol="0">
            <a:spAutoFit/>
          </a:bodyPr>
          <a:lstStyle/>
          <a:p>
            <a:r>
              <a:rPr lang="en-US" altLang="zh-CN" dirty="0"/>
              <a:t>(Differentiable) quantization</a:t>
            </a:r>
            <a:endParaRPr lang="zh-CN" altLang="en-US" dirty="0"/>
          </a:p>
        </p:txBody>
      </p:sp>
      <p:cxnSp>
        <p:nvCxnSpPr>
          <p:cNvPr id="111" name="Straight Arrow Connector 110">
            <a:extLst>
              <a:ext uri="{FF2B5EF4-FFF2-40B4-BE49-F238E27FC236}">
                <a16:creationId xmlns:a16="http://schemas.microsoft.com/office/drawing/2014/main" id="{6C537857-8462-4275-95E5-21DFEEADA09F}"/>
              </a:ext>
            </a:extLst>
          </p:cNvPr>
          <p:cNvCxnSpPr>
            <a:cxnSpLocks/>
            <a:stCxn id="26" idx="1"/>
          </p:cNvCxnSpPr>
          <p:nvPr/>
        </p:nvCxnSpPr>
        <p:spPr>
          <a:xfrm flipH="1">
            <a:off x="8350252" y="3188881"/>
            <a:ext cx="581352" cy="1"/>
          </a:xfrm>
          <a:prstGeom prst="straightConnector1">
            <a:avLst/>
          </a:prstGeom>
          <a:ln w="190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564D38F2-7243-4519-B83E-BEBFC559AA16}"/>
                  </a:ext>
                </a:extLst>
              </p:cNvPr>
              <p:cNvSpPr txBox="1"/>
              <p:nvPr/>
            </p:nvSpPr>
            <p:spPr>
              <a:xfrm>
                <a:off x="9244425" y="3911899"/>
                <a:ext cx="1837995" cy="944746"/>
              </a:xfrm>
              <a:prstGeom prst="rect">
                <a:avLst/>
              </a:prstGeom>
              <a:noFill/>
            </p:spPr>
            <p:txBody>
              <a:bodyPr wrap="square" rtlCol="0">
                <a:spAutoFit/>
              </a:bodyPr>
              <a:lstStyle/>
              <a:p>
                <a:r>
                  <a:rPr lang="en-US" altLang="zh-CN" dirty="0"/>
                  <a:t>Differentiable entropy model</a:t>
                </a:r>
              </a:p>
              <a:p>
                <a:r>
                  <a:rPr lang="en-US" altLang="zh-CN" dirty="0"/>
                  <a:t>(to model </a:t>
                </a:r>
                <a14:m>
                  <m:oMath xmlns:m="http://schemas.openxmlformats.org/officeDocument/2006/math">
                    <m:sSub>
                      <m:sSubPr>
                        <m:ctrlPr>
                          <a:rPr lang="en-US" altLang="zh-CN" b="1"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1" i="1" smtClean="0">
                            <a:latin typeface="Cambria Math" panose="02040503050406030204" pitchFamily="18" charset="0"/>
                          </a:rPr>
                          <m:t>𝒒</m:t>
                        </m:r>
                      </m:sub>
                    </m:sSub>
                  </m:oMath>
                </a14:m>
                <a:r>
                  <a:rPr lang="en-US" altLang="zh-CN" dirty="0"/>
                  <a:t>)</a:t>
                </a:r>
                <a:endParaRPr lang="zh-CN" altLang="en-US" dirty="0"/>
              </a:p>
            </p:txBody>
          </p:sp>
        </mc:Choice>
        <mc:Fallback xmlns="">
          <p:sp>
            <p:nvSpPr>
              <p:cNvPr id="115" name="TextBox 114">
                <a:extLst>
                  <a:ext uri="{FF2B5EF4-FFF2-40B4-BE49-F238E27FC236}">
                    <a16:creationId xmlns:a16="http://schemas.microsoft.com/office/drawing/2014/main" id="{564D38F2-7243-4519-B83E-BEBFC559AA16}"/>
                  </a:ext>
                </a:extLst>
              </p:cNvPr>
              <p:cNvSpPr txBox="1">
                <a:spLocks noRot="1" noChangeAspect="1" noMove="1" noResize="1" noEditPoints="1" noAdjustHandles="1" noChangeArrowheads="1" noChangeShapeType="1" noTextEdit="1"/>
              </p:cNvSpPr>
              <p:nvPr/>
            </p:nvSpPr>
            <p:spPr>
              <a:xfrm>
                <a:off x="9244425" y="3911899"/>
                <a:ext cx="1837995" cy="944746"/>
              </a:xfrm>
              <a:prstGeom prst="rect">
                <a:avLst/>
              </a:prstGeom>
              <a:blipFill>
                <a:blip r:embed="rId4"/>
                <a:stretch>
                  <a:fillRect l="-2649" t="-3871" b="-7742"/>
                </a:stretch>
              </a:blipFill>
            </p:spPr>
            <p:txBody>
              <a:bodyPr/>
              <a:lstStyle/>
              <a:p>
                <a:r>
                  <a:rPr lang="zh-CN" altLang="en-US">
                    <a:noFill/>
                  </a:rPr>
                  <a:t> </a:t>
                </a:r>
              </a:p>
            </p:txBody>
          </p:sp>
        </mc:Fallback>
      </mc:AlternateContent>
      <p:cxnSp>
        <p:nvCxnSpPr>
          <p:cNvPr id="116" name="Straight Arrow Connector 115">
            <a:extLst>
              <a:ext uri="{FF2B5EF4-FFF2-40B4-BE49-F238E27FC236}">
                <a16:creationId xmlns:a16="http://schemas.microsoft.com/office/drawing/2014/main" id="{E38AF591-9B7D-4CF1-B336-3BD115CB598C}"/>
              </a:ext>
            </a:extLst>
          </p:cNvPr>
          <p:cNvCxnSpPr>
            <a:cxnSpLocks/>
          </p:cNvCxnSpPr>
          <p:nvPr/>
        </p:nvCxnSpPr>
        <p:spPr>
          <a:xfrm flipH="1">
            <a:off x="8646864" y="4235066"/>
            <a:ext cx="586036" cy="0"/>
          </a:xfrm>
          <a:prstGeom prst="straightConnector1">
            <a:avLst/>
          </a:prstGeom>
          <a:ln w="190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E82F8784-57AB-4794-9D1D-240FC4089292}"/>
              </a:ext>
            </a:extLst>
          </p:cNvPr>
          <p:cNvSpPr txBox="1"/>
          <p:nvPr/>
        </p:nvSpPr>
        <p:spPr>
          <a:xfrm>
            <a:off x="66674" y="6503900"/>
            <a:ext cx="12001169" cy="338554"/>
          </a:xfrm>
          <a:prstGeom prst="rect">
            <a:avLst/>
          </a:prstGeom>
          <a:noFill/>
        </p:spPr>
        <p:txBody>
          <a:bodyPr wrap="square">
            <a:spAutoFit/>
          </a:bodyPr>
          <a:lstStyle/>
          <a:p>
            <a:r>
              <a:rPr lang="en-US" altLang="zh-CN" sz="1600" b="0" i="0" dirty="0">
                <a:solidFill>
                  <a:srgbClr val="222222"/>
                </a:solidFill>
                <a:effectLst/>
              </a:rPr>
              <a:t>[1] Ballé, Johannes, et al. "End-to-end optimized image compression." </a:t>
            </a:r>
            <a:r>
              <a:rPr lang="en-US" altLang="zh-CN" sz="1600" dirty="0">
                <a:solidFill>
                  <a:srgbClr val="222222"/>
                </a:solidFill>
              </a:rPr>
              <a:t>in </a:t>
            </a:r>
            <a:r>
              <a:rPr lang="en-US" altLang="zh-CN" sz="1600" b="0" i="0" dirty="0">
                <a:solidFill>
                  <a:srgbClr val="222222"/>
                </a:solidFill>
                <a:effectLst/>
              </a:rPr>
              <a:t>ICLR. 2017.</a:t>
            </a:r>
            <a:endParaRPr lang="zh-CN" altLang="en-US" sz="1600" dirty="0"/>
          </a:p>
        </p:txBody>
      </p:sp>
      <p:sp>
        <p:nvSpPr>
          <p:cNvPr id="224" name="TextBox 223">
            <a:extLst>
              <a:ext uri="{FF2B5EF4-FFF2-40B4-BE49-F238E27FC236}">
                <a16:creationId xmlns:a16="http://schemas.microsoft.com/office/drawing/2014/main" id="{FA5ACC70-975F-4407-93E1-8BDEDF3CA9D9}"/>
              </a:ext>
            </a:extLst>
          </p:cNvPr>
          <p:cNvSpPr txBox="1"/>
          <p:nvPr/>
        </p:nvSpPr>
        <p:spPr>
          <a:xfrm>
            <a:off x="6745246" y="2315372"/>
            <a:ext cx="1914278" cy="513089"/>
          </a:xfrm>
          <a:prstGeom prst="rect">
            <a:avLst/>
          </a:prstGeom>
          <a:noFill/>
        </p:spPr>
        <p:txBody>
          <a:bodyPr wrap="square" rtlCol="0">
            <a:spAutoFit/>
          </a:bodyPr>
          <a:lstStyle/>
          <a:p>
            <a:pPr algn="ctr">
              <a:lnSpc>
                <a:spcPts val="1600"/>
              </a:lnSpc>
            </a:pPr>
            <a:r>
              <a:rPr lang="en-US" altLang="zh-CN" dirty="0">
                <a:solidFill>
                  <a:srgbClr val="FF0000"/>
                </a:solidFill>
              </a:rPr>
              <a:t>Latent representation</a:t>
            </a:r>
            <a:endParaRPr lang="zh-CN" altLang="en-US" dirty="0">
              <a:solidFill>
                <a:srgbClr val="FF0000"/>
              </a:solidFill>
            </a:endParaRPr>
          </a:p>
        </p:txBody>
      </p:sp>
      <p:cxnSp>
        <p:nvCxnSpPr>
          <p:cNvPr id="122" name="Straight Arrow Connector 121">
            <a:extLst>
              <a:ext uri="{FF2B5EF4-FFF2-40B4-BE49-F238E27FC236}">
                <a16:creationId xmlns:a16="http://schemas.microsoft.com/office/drawing/2014/main" id="{EA226E45-AAA3-4A6D-9DF0-D8CF326F6692}"/>
              </a:ext>
            </a:extLst>
          </p:cNvPr>
          <p:cNvCxnSpPr>
            <a:cxnSpLocks/>
          </p:cNvCxnSpPr>
          <p:nvPr/>
        </p:nvCxnSpPr>
        <p:spPr>
          <a:xfrm flipV="1">
            <a:off x="6607175" y="2537757"/>
            <a:ext cx="0" cy="191155"/>
          </a:xfrm>
          <a:prstGeom prst="straightConnector1">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0DA3595-25DA-4381-BC2D-D514620E52E2}"/>
              </a:ext>
            </a:extLst>
          </p:cNvPr>
          <p:cNvCxnSpPr>
            <a:cxnSpLocks/>
          </p:cNvCxnSpPr>
          <p:nvPr/>
        </p:nvCxnSpPr>
        <p:spPr>
          <a:xfrm>
            <a:off x="6597651" y="2537757"/>
            <a:ext cx="35242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4F07887-9FF2-424B-8FCF-561A9F25206A}"/>
              </a:ext>
            </a:extLst>
          </p:cNvPr>
          <p:cNvSpPr txBox="1"/>
          <p:nvPr/>
        </p:nvSpPr>
        <p:spPr>
          <a:xfrm>
            <a:off x="3329525" y="1006811"/>
            <a:ext cx="3880900" cy="461665"/>
          </a:xfrm>
          <a:prstGeom prst="rect">
            <a:avLst/>
          </a:prstGeom>
          <a:noFill/>
        </p:spPr>
        <p:txBody>
          <a:bodyPr wrap="square" rtlCol="0">
            <a:spAutoFit/>
          </a:bodyPr>
          <a:lstStyle/>
          <a:p>
            <a:r>
              <a:rPr lang="en-US" altLang="zh-CN" sz="2400" b="1" dirty="0">
                <a:solidFill>
                  <a:srgbClr val="0070C0"/>
                </a:solidFill>
              </a:rPr>
              <a:t>End-to-end trainable</a:t>
            </a:r>
            <a:endParaRPr lang="zh-CN" altLang="en-US" sz="2400" b="1" dirty="0">
              <a:solidFill>
                <a:srgbClr val="0070C0"/>
              </a:solidFill>
            </a:endParaRPr>
          </a:p>
        </p:txBody>
      </p:sp>
      <p:pic>
        <p:nvPicPr>
          <p:cNvPr id="2" name="Picture 1">
            <a:extLst>
              <a:ext uri="{FF2B5EF4-FFF2-40B4-BE49-F238E27FC236}">
                <a16:creationId xmlns:a16="http://schemas.microsoft.com/office/drawing/2014/main" id="{859809AD-9687-4D9C-9282-E3494421C89B}"/>
              </a:ext>
            </a:extLst>
          </p:cNvPr>
          <p:cNvPicPr>
            <a:picLocks noChangeAspect="1"/>
          </p:cNvPicPr>
          <p:nvPr/>
        </p:nvPicPr>
        <p:blipFill>
          <a:blip r:embed="rId5"/>
          <a:stretch>
            <a:fillRect/>
          </a:stretch>
        </p:blipFill>
        <p:spPr>
          <a:xfrm>
            <a:off x="3679750" y="5496736"/>
            <a:ext cx="4397524" cy="350300"/>
          </a:xfrm>
          <a:prstGeom prst="rect">
            <a:avLst/>
          </a:prstGeom>
        </p:spPr>
      </p:pic>
      <p:pic>
        <p:nvPicPr>
          <p:cNvPr id="5" name="Picture 4">
            <a:extLst>
              <a:ext uri="{FF2B5EF4-FFF2-40B4-BE49-F238E27FC236}">
                <a16:creationId xmlns:a16="http://schemas.microsoft.com/office/drawing/2014/main" id="{2D7B34AF-AE95-4A3D-B4EA-E4EBB57FE0C6}"/>
              </a:ext>
            </a:extLst>
          </p:cNvPr>
          <p:cNvPicPr>
            <a:picLocks noChangeAspect="1"/>
          </p:cNvPicPr>
          <p:nvPr/>
        </p:nvPicPr>
        <p:blipFill>
          <a:blip r:embed="rId6"/>
          <a:stretch>
            <a:fillRect/>
          </a:stretch>
        </p:blipFill>
        <p:spPr>
          <a:xfrm>
            <a:off x="5938260" y="5885586"/>
            <a:ext cx="315479" cy="315479"/>
          </a:xfrm>
          <a:prstGeom prst="rect">
            <a:avLst/>
          </a:prstGeom>
        </p:spPr>
      </p:pic>
      <p:cxnSp>
        <p:nvCxnSpPr>
          <p:cNvPr id="22" name="Straight Connector 21">
            <a:extLst>
              <a:ext uri="{FF2B5EF4-FFF2-40B4-BE49-F238E27FC236}">
                <a16:creationId xmlns:a16="http://schemas.microsoft.com/office/drawing/2014/main" id="{CB1B59B7-B52E-4EC5-940C-D131E290B37A}"/>
              </a:ext>
            </a:extLst>
          </p:cNvPr>
          <p:cNvCxnSpPr>
            <a:cxnSpLocks/>
          </p:cNvCxnSpPr>
          <p:nvPr/>
        </p:nvCxnSpPr>
        <p:spPr>
          <a:xfrm>
            <a:off x="5234940" y="5867039"/>
            <a:ext cx="136271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BEF5E21-2B9E-4B67-97F8-8570771E740C}"/>
              </a:ext>
            </a:extLst>
          </p:cNvPr>
          <p:cNvPicPr>
            <a:picLocks noChangeAspect="1"/>
          </p:cNvPicPr>
          <p:nvPr/>
        </p:nvPicPr>
        <p:blipFill>
          <a:blip r:embed="rId7"/>
          <a:stretch>
            <a:fillRect/>
          </a:stretch>
        </p:blipFill>
        <p:spPr>
          <a:xfrm>
            <a:off x="7463402" y="5611660"/>
            <a:ext cx="188347" cy="153032"/>
          </a:xfrm>
          <a:prstGeom prst="rect">
            <a:avLst/>
          </a:prstGeom>
        </p:spPr>
      </p:pic>
      <p:pic>
        <p:nvPicPr>
          <p:cNvPr id="25" name="Picture 24">
            <a:extLst>
              <a:ext uri="{FF2B5EF4-FFF2-40B4-BE49-F238E27FC236}">
                <a16:creationId xmlns:a16="http://schemas.microsoft.com/office/drawing/2014/main" id="{FF20A0A2-7C3D-4946-8584-0F7AFDA4ED08}"/>
              </a:ext>
            </a:extLst>
          </p:cNvPr>
          <p:cNvPicPr>
            <a:picLocks noChangeAspect="1"/>
          </p:cNvPicPr>
          <p:nvPr/>
        </p:nvPicPr>
        <p:blipFill>
          <a:blip r:embed="rId7"/>
          <a:stretch>
            <a:fillRect/>
          </a:stretch>
        </p:blipFill>
        <p:spPr>
          <a:xfrm>
            <a:off x="7726927" y="5613006"/>
            <a:ext cx="188347" cy="153032"/>
          </a:xfrm>
          <a:prstGeom prst="rect">
            <a:avLst/>
          </a:prstGeom>
        </p:spPr>
      </p:pic>
      <p:sp>
        <p:nvSpPr>
          <p:cNvPr id="27" name="TextBox 26">
            <a:extLst>
              <a:ext uri="{FF2B5EF4-FFF2-40B4-BE49-F238E27FC236}">
                <a16:creationId xmlns:a16="http://schemas.microsoft.com/office/drawing/2014/main" id="{6168774C-7337-40EA-88A0-92D8999EB34D}"/>
              </a:ext>
            </a:extLst>
          </p:cNvPr>
          <p:cNvSpPr txBox="1"/>
          <p:nvPr/>
        </p:nvSpPr>
        <p:spPr>
          <a:xfrm>
            <a:off x="3466346" y="2245051"/>
            <a:ext cx="1914278" cy="513089"/>
          </a:xfrm>
          <a:prstGeom prst="rect">
            <a:avLst/>
          </a:prstGeom>
          <a:noFill/>
        </p:spPr>
        <p:txBody>
          <a:bodyPr wrap="square" rtlCol="0">
            <a:spAutoFit/>
          </a:bodyPr>
          <a:lstStyle/>
          <a:p>
            <a:pPr algn="ctr">
              <a:lnSpc>
                <a:spcPts val="1600"/>
              </a:lnSpc>
            </a:pPr>
            <a:r>
              <a:rPr lang="en-US" altLang="zh-CN" dirty="0">
                <a:solidFill>
                  <a:srgbClr val="FF0000"/>
                </a:solidFill>
              </a:rPr>
              <a:t>Uncompressed image</a:t>
            </a:r>
            <a:endParaRPr lang="zh-CN" altLang="en-US" dirty="0">
              <a:solidFill>
                <a:srgbClr val="FF0000"/>
              </a:solidFill>
            </a:endParaRPr>
          </a:p>
        </p:txBody>
      </p:sp>
      <p:sp>
        <p:nvSpPr>
          <p:cNvPr id="28" name="TextBox 27">
            <a:extLst>
              <a:ext uri="{FF2B5EF4-FFF2-40B4-BE49-F238E27FC236}">
                <a16:creationId xmlns:a16="http://schemas.microsoft.com/office/drawing/2014/main" id="{0AF6E060-C66D-4449-9813-6AA77F0C6AB0}"/>
              </a:ext>
            </a:extLst>
          </p:cNvPr>
          <p:cNvSpPr txBox="1"/>
          <p:nvPr/>
        </p:nvSpPr>
        <p:spPr>
          <a:xfrm>
            <a:off x="5878512" y="3835249"/>
            <a:ext cx="1914278" cy="307905"/>
          </a:xfrm>
          <a:prstGeom prst="rect">
            <a:avLst/>
          </a:prstGeom>
          <a:noFill/>
        </p:spPr>
        <p:txBody>
          <a:bodyPr wrap="square" rtlCol="0">
            <a:spAutoFit/>
          </a:bodyPr>
          <a:lstStyle/>
          <a:p>
            <a:pPr algn="ctr">
              <a:lnSpc>
                <a:spcPts val="1600"/>
              </a:lnSpc>
            </a:pPr>
            <a:r>
              <a:rPr lang="en-US" altLang="zh-CN" dirty="0">
                <a:solidFill>
                  <a:srgbClr val="FF0000"/>
                </a:solidFill>
              </a:rPr>
              <a:t>Quantized y</a:t>
            </a:r>
            <a:endParaRPr lang="zh-CN" altLang="en-US" dirty="0">
              <a:solidFill>
                <a:srgbClr val="FF0000"/>
              </a:solidFill>
            </a:endParaRPr>
          </a:p>
        </p:txBody>
      </p:sp>
      <p:sp>
        <p:nvSpPr>
          <p:cNvPr id="29" name="TextBox 28">
            <a:extLst>
              <a:ext uri="{FF2B5EF4-FFF2-40B4-BE49-F238E27FC236}">
                <a16:creationId xmlns:a16="http://schemas.microsoft.com/office/drawing/2014/main" id="{304C1F2E-2CC2-416E-B8F3-97F9C2BF6D53}"/>
              </a:ext>
            </a:extLst>
          </p:cNvPr>
          <p:cNvSpPr txBox="1"/>
          <p:nvPr/>
        </p:nvSpPr>
        <p:spPr>
          <a:xfrm>
            <a:off x="3664156" y="4453592"/>
            <a:ext cx="1914278" cy="513089"/>
          </a:xfrm>
          <a:prstGeom prst="rect">
            <a:avLst/>
          </a:prstGeom>
          <a:noFill/>
        </p:spPr>
        <p:txBody>
          <a:bodyPr wrap="square" rtlCol="0">
            <a:spAutoFit/>
          </a:bodyPr>
          <a:lstStyle/>
          <a:p>
            <a:pPr algn="ctr">
              <a:lnSpc>
                <a:spcPts val="1600"/>
              </a:lnSpc>
            </a:pPr>
            <a:r>
              <a:rPr lang="en-US" altLang="zh-CN" dirty="0">
                <a:solidFill>
                  <a:srgbClr val="FF0000"/>
                </a:solidFill>
              </a:rPr>
              <a:t>Compressed image</a:t>
            </a:r>
            <a:endParaRPr lang="zh-CN" altLang="en-US" dirty="0">
              <a:solidFill>
                <a:srgbClr val="FF0000"/>
              </a:solidFill>
            </a:endParaRPr>
          </a:p>
        </p:txBody>
      </p:sp>
    </p:spTree>
    <p:extLst>
      <p:ext uri="{BB962C8B-B14F-4D97-AF65-F5344CB8AC3E}">
        <p14:creationId xmlns:p14="http://schemas.microsoft.com/office/powerpoint/2010/main" val="66437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119"/>
                                        </p:tgtEl>
                                        <p:attrNameLst>
                                          <p:attrName>style.visibility</p:attrName>
                                        </p:attrNameLst>
                                      </p:cBhvr>
                                      <p:to>
                                        <p:strVal val="visible"/>
                                      </p:to>
                                    </p:set>
                                    <p:animEffect transition="in" filter="fade">
                                      <p:cBhvr>
                                        <p:cTn id="19" dur="500"/>
                                        <p:tgtEl>
                                          <p:spTgt spid="119"/>
                                        </p:tgtEl>
                                      </p:cBhvr>
                                    </p:animEffect>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97"/>
                                        </p:tgtEl>
                                        <p:attrNameLst>
                                          <p:attrName>style.visibility</p:attrName>
                                        </p:attrNameLst>
                                      </p:cBhvr>
                                      <p:to>
                                        <p:strVal val="visible"/>
                                      </p:to>
                                    </p:set>
                                    <p:animEffect transition="in" filter="fade">
                                      <p:cBhvr>
                                        <p:cTn id="23" dur="500"/>
                                        <p:tgtEl>
                                          <p:spTgt spid="97"/>
                                        </p:tgtEl>
                                      </p:cBhvr>
                                    </p:animEffect>
                                    <p:anim calcmode="lin" valueType="num">
                                      <p:cBhvr>
                                        <p:cTn id="24" dur="500" fill="hold"/>
                                        <p:tgtEl>
                                          <p:spTgt spid="97"/>
                                        </p:tgtEl>
                                        <p:attrNameLst>
                                          <p:attrName>ppt_x</p:attrName>
                                        </p:attrNameLst>
                                      </p:cBhvr>
                                      <p:tavLst>
                                        <p:tav tm="0">
                                          <p:val>
                                            <p:strVal val="#ppt_x"/>
                                          </p:val>
                                        </p:tav>
                                        <p:tav tm="100000">
                                          <p:val>
                                            <p:strVal val="#ppt_x"/>
                                          </p:val>
                                        </p:tav>
                                      </p:tavLst>
                                    </p:anim>
                                    <p:anim calcmode="lin" valueType="num">
                                      <p:cBhvr>
                                        <p:cTn id="25" dur="5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fade">
                                      <p:cBhvr>
                                        <p:cTn id="41" dur="500"/>
                                        <p:tgtEl>
                                          <p:spTgt spid="10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4"/>
                                        </p:tgtEl>
                                        <p:attrNameLst>
                                          <p:attrName>style.visibility</p:attrName>
                                        </p:attrNameLst>
                                      </p:cBhvr>
                                      <p:to>
                                        <p:strVal val="visible"/>
                                      </p:to>
                                    </p:set>
                                    <p:animEffect transition="in" filter="fade">
                                      <p:cBhvr>
                                        <p:cTn id="44" dur="500"/>
                                        <p:tgtEl>
                                          <p:spTgt spid="10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24"/>
                                        </p:tgtEl>
                                        <p:attrNameLst>
                                          <p:attrName>style.visibility</p:attrName>
                                        </p:attrNameLst>
                                      </p:cBhvr>
                                      <p:to>
                                        <p:strVal val="visible"/>
                                      </p:to>
                                    </p:set>
                                    <p:animEffect transition="in" filter="fade">
                                      <p:cBhvr>
                                        <p:cTn id="49" dur="500"/>
                                        <p:tgtEl>
                                          <p:spTgt spid="224"/>
                                        </p:tgtEl>
                                      </p:cBhvr>
                                    </p:animEffect>
                                  </p:childTnLst>
                                </p:cTn>
                              </p:par>
                              <p:par>
                                <p:cTn id="50" presetID="10" presetClass="entr" presetSubtype="0" fill="hold" nodeType="withEffect">
                                  <p:stCondLst>
                                    <p:cond delay="0"/>
                                  </p:stCondLst>
                                  <p:childTnLst>
                                    <p:set>
                                      <p:cBhvr>
                                        <p:cTn id="51" dur="1" fill="hold">
                                          <p:stCondLst>
                                            <p:cond delay="0"/>
                                          </p:stCondLst>
                                        </p:cTn>
                                        <p:tgtEl>
                                          <p:spTgt spid="122"/>
                                        </p:tgtEl>
                                        <p:attrNameLst>
                                          <p:attrName>style.visibility</p:attrName>
                                        </p:attrNameLst>
                                      </p:cBhvr>
                                      <p:to>
                                        <p:strVal val="visible"/>
                                      </p:to>
                                    </p:set>
                                    <p:animEffect transition="in" filter="fade">
                                      <p:cBhvr>
                                        <p:cTn id="52" dur="500"/>
                                        <p:tgtEl>
                                          <p:spTgt spid="122"/>
                                        </p:tgtEl>
                                      </p:cBhvr>
                                    </p:animEffect>
                                  </p:childTnLst>
                                </p:cTn>
                              </p:par>
                              <p:par>
                                <p:cTn id="53" presetID="10" presetClass="entr" presetSubtype="0" fill="hold" nodeType="withEffect">
                                  <p:stCondLst>
                                    <p:cond delay="0"/>
                                  </p:stCondLst>
                                  <p:childTnLst>
                                    <p:set>
                                      <p:cBhvr>
                                        <p:cTn id="54" dur="1" fill="hold">
                                          <p:stCondLst>
                                            <p:cond delay="0"/>
                                          </p:stCondLst>
                                        </p:cTn>
                                        <p:tgtEl>
                                          <p:spTgt spid="124"/>
                                        </p:tgtEl>
                                        <p:attrNameLst>
                                          <p:attrName>style.visibility</p:attrName>
                                        </p:attrNameLst>
                                      </p:cBhvr>
                                      <p:to>
                                        <p:strVal val="visible"/>
                                      </p:to>
                                    </p:set>
                                    <p:animEffect transition="in" filter="fade">
                                      <p:cBhvr>
                                        <p:cTn id="55" dur="500"/>
                                        <p:tgtEl>
                                          <p:spTgt spid="1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11"/>
                                        </p:tgtEl>
                                        <p:attrNameLst>
                                          <p:attrName>style.visibility</p:attrName>
                                        </p:attrNameLst>
                                      </p:cBhvr>
                                      <p:to>
                                        <p:strVal val="visible"/>
                                      </p:to>
                                    </p:set>
                                    <p:animEffect transition="in" filter="fade">
                                      <p:cBhvr>
                                        <p:cTn id="60" dur="500"/>
                                        <p:tgtEl>
                                          <p:spTgt spid="11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16"/>
                                        </p:tgtEl>
                                        <p:attrNameLst>
                                          <p:attrName>style.visibility</p:attrName>
                                        </p:attrNameLst>
                                      </p:cBhvr>
                                      <p:to>
                                        <p:strVal val="visible"/>
                                      </p:to>
                                    </p:set>
                                    <p:animEffect transition="in" filter="fade">
                                      <p:cBhvr>
                                        <p:cTn id="78" dur="500"/>
                                        <p:tgtEl>
                                          <p:spTgt spid="11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5"/>
                                        </p:tgtEl>
                                        <p:attrNameLst>
                                          <p:attrName>style.visibility</p:attrName>
                                        </p:attrNameLst>
                                      </p:cBhvr>
                                      <p:to>
                                        <p:strVal val="visible"/>
                                      </p:to>
                                    </p:set>
                                    <p:animEffect transition="in" filter="fade">
                                      <p:cBhvr>
                                        <p:cTn id="81" dur="500"/>
                                        <p:tgtEl>
                                          <p:spTgt spid="11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
                                        </p:tgtEl>
                                        <p:attrNameLst>
                                          <p:attrName>style.visibility</p:attrName>
                                        </p:attrNameLst>
                                      </p:cBhvr>
                                      <p:to>
                                        <p:strVal val="visible"/>
                                      </p:to>
                                    </p:set>
                                    <p:animEffect transition="in" filter="fade">
                                      <p:cBhvr>
                                        <p:cTn id="86" dur="500"/>
                                        <p:tgtEl>
                                          <p:spTgt spid="2"/>
                                        </p:tgtEl>
                                      </p:cBhvr>
                                    </p:animEffect>
                                  </p:childTnLst>
                                </p:cTn>
                              </p:par>
                              <p:par>
                                <p:cTn id="87" presetID="10" presetClass="entr" presetSubtype="0" fill="hold" nodeType="with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fade">
                                      <p:cBhvr>
                                        <p:cTn id="89" dur="500"/>
                                        <p:tgtEl>
                                          <p:spTgt spid="5"/>
                                        </p:tgtEl>
                                      </p:cBhvr>
                                    </p:animEffect>
                                  </p:childTnLst>
                                </p:cTn>
                              </p:par>
                              <p:par>
                                <p:cTn id="90" presetID="10" presetClass="entr" presetSubtype="0" fill="hold"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nodeType="withEffect">
                                  <p:stCondLst>
                                    <p:cond delay="0"/>
                                  </p:stCondLst>
                                  <p:childTnLst>
                                    <p:set>
                                      <p:cBhvr>
                                        <p:cTn id="94" dur="1" fill="hold">
                                          <p:stCondLst>
                                            <p:cond delay="0"/>
                                          </p:stCondLst>
                                        </p:cTn>
                                        <p:tgtEl>
                                          <p:spTgt spid="8"/>
                                        </p:tgtEl>
                                        <p:attrNameLst>
                                          <p:attrName>style.visibility</p:attrName>
                                        </p:attrNameLst>
                                      </p:cBhvr>
                                      <p:to>
                                        <p:strVal val="visible"/>
                                      </p:to>
                                    </p:set>
                                    <p:animEffect transition="in" filter="fade">
                                      <p:cBhvr>
                                        <p:cTn id="95" dur="500"/>
                                        <p:tgtEl>
                                          <p:spTgt spid="8"/>
                                        </p:tgtEl>
                                      </p:cBhvr>
                                    </p:animEffect>
                                  </p:childTnLst>
                                </p:cTn>
                              </p:par>
                              <p:par>
                                <p:cTn id="96" presetID="10" presetClass="entr" presetSubtype="0" fill="hold"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36"/>
                                        </p:tgtEl>
                                        <p:attrNameLst>
                                          <p:attrName>style.visibility</p:attrName>
                                        </p:attrNameLst>
                                      </p:cBhvr>
                                      <p:to>
                                        <p:strVal val="visible"/>
                                      </p:to>
                                    </p:set>
                                    <p:animEffect transition="in" filter="fade">
                                      <p:cBhvr>
                                        <p:cTn id="103" dur="500"/>
                                        <p:tgtEl>
                                          <p:spTgt spid="236"/>
                                        </p:tgtEl>
                                      </p:cBhvr>
                                    </p:animEffect>
                                    <p:anim calcmode="lin" valueType="num">
                                      <p:cBhvr>
                                        <p:cTn id="104" dur="500" fill="hold"/>
                                        <p:tgtEl>
                                          <p:spTgt spid="236"/>
                                        </p:tgtEl>
                                        <p:attrNameLst>
                                          <p:attrName>ppt_x</p:attrName>
                                        </p:attrNameLst>
                                      </p:cBhvr>
                                      <p:tavLst>
                                        <p:tav tm="0">
                                          <p:val>
                                            <p:strVal val="#ppt_x"/>
                                          </p:val>
                                        </p:tav>
                                        <p:tav tm="100000">
                                          <p:val>
                                            <p:strVal val="#ppt_x"/>
                                          </p:val>
                                        </p:tav>
                                      </p:tavLst>
                                    </p:anim>
                                    <p:anim calcmode="lin" valueType="num">
                                      <p:cBhvr>
                                        <p:cTn id="105" dur="500" fill="hold"/>
                                        <p:tgtEl>
                                          <p:spTgt spid="236"/>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18"/>
                                        </p:tgtEl>
                                        <p:attrNameLst>
                                          <p:attrName>style.visibility</p:attrName>
                                        </p:attrNameLst>
                                      </p:cBhvr>
                                      <p:to>
                                        <p:strVal val="visible"/>
                                      </p:to>
                                    </p:set>
                                    <p:animEffect transition="in" filter="fade">
                                      <p:cBhvr>
                                        <p:cTn id="110"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build="p"/>
      <p:bldP spid="18" grpId="0" animBg="1"/>
      <p:bldP spid="19" grpId="0"/>
      <p:bldP spid="104" grpId="0"/>
      <p:bldP spid="26" grpId="0"/>
      <p:bldP spid="115" grpId="0"/>
      <p:bldP spid="119" grpId="0"/>
      <p:bldP spid="224" grpId="0"/>
      <p:bldP spid="236" grpId="0"/>
      <p:bldP spid="27" grpId="0"/>
      <p:bldP spid="28"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BDD25B-922E-46E0-948A-C454EF8350A4}"/>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3" name="内容占位符 2">
            <a:extLst>
              <a:ext uri="{FF2B5EF4-FFF2-40B4-BE49-F238E27FC236}">
                <a16:creationId xmlns:a16="http://schemas.microsoft.com/office/drawing/2014/main" id="{6543C38D-609A-4456-BA63-BEB9A064DD81}"/>
              </a:ext>
            </a:extLst>
          </p:cNvPr>
          <p:cNvSpPr>
            <a:spLocks noGrp="1"/>
          </p:cNvSpPr>
          <p:nvPr>
            <p:ph idx="1"/>
          </p:nvPr>
        </p:nvSpPr>
        <p:spPr>
          <a:xfrm>
            <a:off x="190830" y="968013"/>
            <a:ext cx="12001170" cy="4351338"/>
          </a:xfrm>
        </p:spPr>
        <p:txBody>
          <a:bodyPr>
            <a:normAutofit/>
          </a:bodyPr>
          <a:lstStyle/>
          <a:p>
            <a:r>
              <a:rPr kumimoji="1" lang="en-US" altLang="zh-CN" sz="2400" dirty="0"/>
              <a:t>CNN transformer + </a:t>
            </a:r>
            <a:r>
              <a:rPr kumimoji="1" lang="en-US" altLang="zh-CN" sz="2400" b="1" dirty="0">
                <a:solidFill>
                  <a:srgbClr val="0070C0"/>
                </a:solidFill>
              </a:rPr>
              <a:t>factorized</a:t>
            </a:r>
            <a:r>
              <a:rPr kumimoji="1" lang="en-US" altLang="zh-CN" sz="2400" dirty="0"/>
              <a:t> entropy model </a:t>
            </a:r>
            <a:r>
              <a:rPr kumimoji="1" lang="en-US" altLang="zh-CN" sz="2400" baseline="30000" dirty="0"/>
              <a:t>[1]</a:t>
            </a:r>
            <a:endParaRPr kumimoji="1" lang="en-US" altLang="zh-CN" sz="2400" dirty="0"/>
          </a:p>
          <a:p>
            <a:endParaRPr kumimoji="1" lang="en-US" altLang="zh-CN" sz="900" dirty="0"/>
          </a:p>
        </p:txBody>
      </p:sp>
      <p:pic>
        <p:nvPicPr>
          <p:cNvPr id="2" name="Content Placeholder 3">
            <a:extLst>
              <a:ext uri="{FF2B5EF4-FFF2-40B4-BE49-F238E27FC236}">
                <a16:creationId xmlns:a16="http://schemas.microsoft.com/office/drawing/2014/main" id="{CA74A4C0-68A6-4381-9916-FBCB64CFA0DF}"/>
              </a:ext>
            </a:extLst>
          </p:cNvPr>
          <p:cNvPicPr>
            <a:picLocks noChangeAspect="1"/>
          </p:cNvPicPr>
          <p:nvPr/>
        </p:nvPicPr>
        <p:blipFill>
          <a:blip r:embed="rId3"/>
          <a:stretch>
            <a:fillRect/>
          </a:stretch>
        </p:blipFill>
        <p:spPr>
          <a:xfrm>
            <a:off x="7321950" y="116593"/>
            <a:ext cx="4800930" cy="1436660"/>
          </a:xfrm>
          <a:prstGeom prst="rect">
            <a:avLst/>
          </a:prstGeom>
        </p:spPr>
      </p:pic>
      <p:sp>
        <p:nvSpPr>
          <p:cNvPr id="4" name="Rectangle 3">
            <a:extLst>
              <a:ext uri="{FF2B5EF4-FFF2-40B4-BE49-F238E27FC236}">
                <a16:creationId xmlns:a16="http://schemas.microsoft.com/office/drawing/2014/main" id="{BABBFEA6-C1B1-498E-936C-D019270FE9AE}"/>
              </a:ext>
            </a:extLst>
          </p:cNvPr>
          <p:cNvSpPr/>
          <p:nvPr/>
        </p:nvSpPr>
        <p:spPr>
          <a:xfrm>
            <a:off x="9159833" y="126900"/>
            <a:ext cx="2904841" cy="1386655"/>
          </a:xfrm>
          <a:prstGeom prst="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4">
            <a:extLst>
              <a:ext uri="{FF2B5EF4-FFF2-40B4-BE49-F238E27FC236}">
                <a16:creationId xmlns:a16="http://schemas.microsoft.com/office/drawing/2014/main" id="{DB9DF2C2-14D0-4F15-BBC2-A44DC2E6CC6B}"/>
              </a:ext>
            </a:extLst>
          </p:cNvPr>
          <p:cNvPicPr>
            <a:picLocks noChangeAspect="1"/>
          </p:cNvPicPr>
          <p:nvPr/>
        </p:nvPicPr>
        <p:blipFill rotWithShape="1">
          <a:blip r:embed="rId4"/>
          <a:srcRect l="-1" r="43287"/>
          <a:stretch/>
        </p:blipFill>
        <p:spPr>
          <a:xfrm>
            <a:off x="594736" y="1500618"/>
            <a:ext cx="4650369" cy="3649365"/>
          </a:xfrm>
          <a:prstGeom prst="rect">
            <a:avLst/>
          </a:prstGeom>
        </p:spPr>
      </p:pic>
      <p:sp>
        <p:nvSpPr>
          <p:cNvPr id="6" name="Rectangle 5">
            <a:extLst>
              <a:ext uri="{FF2B5EF4-FFF2-40B4-BE49-F238E27FC236}">
                <a16:creationId xmlns:a16="http://schemas.microsoft.com/office/drawing/2014/main" id="{9AE6FCBC-C08D-4694-9BE3-5B84524487FF}"/>
              </a:ext>
            </a:extLst>
          </p:cNvPr>
          <p:cNvSpPr/>
          <p:nvPr/>
        </p:nvSpPr>
        <p:spPr>
          <a:xfrm>
            <a:off x="10018365" y="244374"/>
            <a:ext cx="492522" cy="9409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2413369C-22C6-4E05-A6F7-A1F37CF21F25}"/>
              </a:ext>
            </a:extLst>
          </p:cNvPr>
          <p:cNvPicPr>
            <a:picLocks noChangeAspect="1"/>
          </p:cNvPicPr>
          <p:nvPr/>
        </p:nvPicPr>
        <p:blipFill rotWithShape="1">
          <a:blip r:embed="rId5"/>
          <a:srcRect l="6883"/>
          <a:stretch/>
        </p:blipFill>
        <p:spPr>
          <a:xfrm>
            <a:off x="5245105" y="3415150"/>
            <a:ext cx="2243944" cy="857250"/>
          </a:xfrm>
          <a:prstGeom prst="rect">
            <a:avLst/>
          </a:prstGeom>
        </p:spPr>
      </p:pic>
      <p:pic>
        <p:nvPicPr>
          <p:cNvPr id="10" name="Picture 9">
            <a:extLst>
              <a:ext uri="{FF2B5EF4-FFF2-40B4-BE49-F238E27FC236}">
                <a16:creationId xmlns:a16="http://schemas.microsoft.com/office/drawing/2014/main" id="{525ED523-F449-4BDF-B609-8D50C87EF58B}"/>
              </a:ext>
            </a:extLst>
          </p:cNvPr>
          <p:cNvPicPr>
            <a:picLocks noChangeAspect="1"/>
          </p:cNvPicPr>
          <p:nvPr/>
        </p:nvPicPr>
        <p:blipFill>
          <a:blip r:embed="rId6"/>
          <a:stretch>
            <a:fillRect/>
          </a:stretch>
        </p:blipFill>
        <p:spPr>
          <a:xfrm>
            <a:off x="7711502" y="3200729"/>
            <a:ext cx="3514725" cy="800100"/>
          </a:xfrm>
          <a:prstGeom prst="rect">
            <a:avLst/>
          </a:prstGeom>
        </p:spPr>
      </p:pic>
      <p:cxnSp>
        <p:nvCxnSpPr>
          <p:cNvPr id="13" name="Straight Connector 12">
            <a:extLst>
              <a:ext uri="{FF2B5EF4-FFF2-40B4-BE49-F238E27FC236}">
                <a16:creationId xmlns:a16="http://schemas.microsoft.com/office/drawing/2014/main" id="{53CD754F-FEDD-4FA5-AA44-B3319BB46AD4}"/>
              </a:ext>
            </a:extLst>
          </p:cNvPr>
          <p:cNvCxnSpPr/>
          <p:nvPr/>
        </p:nvCxnSpPr>
        <p:spPr>
          <a:xfrm>
            <a:off x="8163623" y="3495478"/>
            <a:ext cx="197963"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A47BA6C-B6D2-483A-AAD2-D143D44D7761}"/>
              </a:ext>
            </a:extLst>
          </p:cNvPr>
          <p:cNvCxnSpPr/>
          <p:nvPr/>
        </p:nvCxnSpPr>
        <p:spPr>
          <a:xfrm>
            <a:off x="8163623" y="3886003"/>
            <a:ext cx="197963"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1FDF034-CF3B-47EE-AC1A-F39B9EA69B8D}"/>
              </a:ext>
            </a:extLst>
          </p:cNvPr>
          <p:cNvCxnSpPr/>
          <p:nvPr/>
        </p:nvCxnSpPr>
        <p:spPr>
          <a:xfrm>
            <a:off x="9547923" y="3495478"/>
            <a:ext cx="197963"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3BF83E6-1436-4BC3-BE06-A5FDF5C9E7F3}"/>
              </a:ext>
            </a:extLst>
          </p:cNvPr>
          <p:cNvCxnSpPr/>
          <p:nvPr/>
        </p:nvCxnSpPr>
        <p:spPr>
          <a:xfrm>
            <a:off x="10163873" y="3886003"/>
            <a:ext cx="197963"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C14D404-ACEF-4FBC-B9E4-6A6023D191B2}"/>
              </a:ext>
            </a:extLst>
          </p:cNvPr>
          <p:cNvCxnSpPr>
            <a:cxnSpLocks/>
          </p:cNvCxnSpPr>
          <p:nvPr/>
        </p:nvCxnSpPr>
        <p:spPr>
          <a:xfrm flipH="1" flipV="1">
            <a:off x="8262604" y="3101418"/>
            <a:ext cx="8328" cy="20091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89743250-A11D-4F07-8D0D-44079008380E}"/>
              </a:ext>
            </a:extLst>
          </p:cNvPr>
          <p:cNvPicPr>
            <a:picLocks noChangeAspect="1"/>
          </p:cNvPicPr>
          <p:nvPr/>
        </p:nvPicPr>
        <p:blipFill>
          <a:blip r:embed="rId7"/>
          <a:stretch>
            <a:fillRect/>
          </a:stretch>
        </p:blipFill>
        <p:spPr>
          <a:xfrm>
            <a:off x="11023680" y="3211036"/>
            <a:ext cx="1047750" cy="314325"/>
          </a:xfrm>
          <a:prstGeom prst="rect">
            <a:avLst/>
          </a:prstGeom>
        </p:spPr>
      </p:pic>
      <p:pic>
        <p:nvPicPr>
          <p:cNvPr id="27" name="Picture 26">
            <a:extLst>
              <a:ext uri="{FF2B5EF4-FFF2-40B4-BE49-F238E27FC236}">
                <a16:creationId xmlns:a16="http://schemas.microsoft.com/office/drawing/2014/main" id="{A437F817-5DB9-4A71-8692-20F3ACE0766A}"/>
              </a:ext>
            </a:extLst>
          </p:cNvPr>
          <p:cNvPicPr>
            <a:picLocks noChangeAspect="1"/>
          </p:cNvPicPr>
          <p:nvPr/>
        </p:nvPicPr>
        <p:blipFill>
          <a:blip r:embed="rId8"/>
          <a:stretch>
            <a:fillRect/>
          </a:stretch>
        </p:blipFill>
        <p:spPr>
          <a:xfrm>
            <a:off x="7762438" y="3964655"/>
            <a:ext cx="2647950" cy="400050"/>
          </a:xfrm>
          <a:prstGeom prst="rect">
            <a:avLst/>
          </a:prstGeom>
        </p:spPr>
      </p:pic>
      <p:pic>
        <p:nvPicPr>
          <p:cNvPr id="28" name="Picture 27">
            <a:extLst>
              <a:ext uri="{FF2B5EF4-FFF2-40B4-BE49-F238E27FC236}">
                <a16:creationId xmlns:a16="http://schemas.microsoft.com/office/drawing/2014/main" id="{857066AE-13C9-4F14-BC94-C31F03D193AC}"/>
              </a:ext>
            </a:extLst>
          </p:cNvPr>
          <p:cNvPicPr>
            <a:picLocks noChangeAspect="1"/>
          </p:cNvPicPr>
          <p:nvPr/>
        </p:nvPicPr>
        <p:blipFill>
          <a:blip r:embed="rId9"/>
          <a:stretch>
            <a:fillRect/>
          </a:stretch>
        </p:blipFill>
        <p:spPr>
          <a:xfrm>
            <a:off x="5110496" y="4659920"/>
            <a:ext cx="4248150" cy="476250"/>
          </a:xfrm>
          <a:prstGeom prst="rect">
            <a:avLst/>
          </a:prstGeom>
        </p:spPr>
      </p:pic>
      <p:cxnSp>
        <p:nvCxnSpPr>
          <p:cNvPr id="43" name="Straight Arrow Connector 42">
            <a:extLst>
              <a:ext uri="{FF2B5EF4-FFF2-40B4-BE49-F238E27FC236}">
                <a16:creationId xmlns:a16="http://schemas.microsoft.com/office/drawing/2014/main" id="{9B1CFBB4-462B-4DD2-994B-D07CDC8B27FA}"/>
              </a:ext>
            </a:extLst>
          </p:cNvPr>
          <p:cNvCxnSpPr>
            <a:cxnSpLocks/>
          </p:cNvCxnSpPr>
          <p:nvPr/>
        </p:nvCxnSpPr>
        <p:spPr>
          <a:xfrm flipV="1">
            <a:off x="6353408" y="4272400"/>
            <a:ext cx="0" cy="459852"/>
          </a:xfrm>
          <a:prstGeom prst="straightConnector1">
            <a:avLst/>
          </a:prstGeom>
          <a:ln w="190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A52DC05-684E-4263-A37E-B8AC1D9209CF}"/>
              </a:ext>
            </a:extLst>
          </p:cNvPr>
          <p:cNvSpPr txBox="1"/>
          <p:nvPr/>
        </p:nvSpPr>
        <p:spPr>
          <a:xfrm>
            <a:off x="9415860" y="4705612"/>
            <a:ext cx="2102177" cy="369332"/>
          </a:xfrm>
          <a:prstGeom prst="rect">
            <a:avLst/>
          </a:prstGeom>
          <a:noFill/>
        </p:spPr>
        <p:txBody>
          <a:bodyPr wrap="square" rtlCol="0">
            <a:spAutoFit/>
          </a:bodyPr>
          <a:lstStyle/>
          <a:p>
            <a:r>
              <a:rPr lang="en-US" altLang="zh-CN" b="1" dirty="0">
                <a:solidFill>
                  <a:srgbClr val="0070C0"/>
                </a:solidFill>
              </a:rPr>
              <a:t>estimated bit-rate</a:t>
            </a:r>
            <a:endParaRPr lang="zh-CN" altLang="en-US" b="1" dirty="0">
              <a:solidFill>
                <a:srgbClr val="0070C0"/>
              </a:solidFill>
            </a:endParaRPr>
          </a:p>
        </p:txBody>
      </p:sp>
      <p:sp>
        <p:nvSpPr>
          <p:cNvPr id="225" name="TextBox 224">
            <a:extLst>
              <a:ext uri="{FF2B5EF4-FFF2-40B4-BE49-F238E27FC236}">
                <a16:creationId xmlns:a16="http://schemas.microsoft.com/office/drawing/2014/main" id="{5B4024CB-6AC1-4CEE-9E5A-1653CE6F256A}"/>
              </a:ext>
            </a:extLst>
          </p:cNvPr>
          <p:cNvSpPr txBox="1"/>
          <p:nvPr/>
        </p:nvSpPr>
        <p:spPr>
          <a:xfrm>
            <a:off x="5138650" y="3177333"/>
            <a:ext cx="2513584" cy="369332"/>
          </a:xfrm>
          <a:prstGeom prst="rect">
            <a:avLst/>
          </a:prstGeom>
          <a:noFill/>
        </p:spPr>
        <p:txBody>
          <a:bodyPr wrap="square" rtlCol="0">
            <a:spAutoFit/>
          </a:bodyPr>
          <a:lstStyle/>
          <a:p>
            <a:r>
              <a:rPr lang="en-US" altLang="zh-CN" b="1" dirty="0">
                <a:solidFill>
                  <a:srgbClr val="0070C0"/>
                </a:solidFill>
              </a:rPr>
              <a:t>differentiable entropy</a:t>
            </a:r>
            <a:endParaRPr lang="zh-CN" altLang="en-US" b="1" dirty="0">
              <a:solidFill>
                <a:srgbClr val="0070C0"/>
              </a:solidFill>
            </a:endParaRPr>
          </a:p>
        </p:txBody>
      </p:sp>
      <p:pic>
        <p:nvPicPr>
          <p:cNvPr id="226" name="Picture 225">
            <a:extLst>
              <a:ext uri="{FF2B5EF4-FFF2-40B4-BE49-F238E27FC236}">
                <a16:creationId xmlns:a16="http://schemas.microsoft.com/office/drawing/2014/main" id="{BE0110E4-158A-46EA-B9E9-7150BC2ED90B}"/>
              </a:ext>
            </a:extLst>
          </p:cNvPr>
          <p:cNvPicPr>
            <a:picLocks noChangeAspect="1"/>
          </p:cNvPicPr>
          <p:nvPr/>
        </p:nvPicPr>
        <p:blipFill>
          <a:blip r:embed="rId10"/>
          <a:stretch>
            <a:fillRect/>
          </a:stretch>
        </p:blipFill>
        <p:spPr>
          <a:xfrm>
            <a:off x="5311977" y="1778470"/>
            <a:ext cx="1352550" cy="342900"/>
          </a:xfrm>
          <a:prstGeom prst="rect">
            <a:avLst/>
          </a:prstGeom>
        </p:spPr>
      </p:pic>
      <p:pic>
        <p:nvPicPr>
          <p:cNvPr id="227" name="Picture 226">
            <a:extLst>
              <a:ext uri="{FF2B5EF4-FFF2-40B4-BE49-F238E27FC236}">
                <a16:creationId xmlns:a16="http://schemas.microsoft.com/office/drawing/2014/main" id="{A8BAC8A5-E2B6-49DF-BA5F-75AEBAEAA8A5}"/>
              </a:ext>
            </a:extLst>
          </p:cNvPr>
          <p:cNvPicPr>
            <a:picLocks noChangeAspect="1"/>
          </p:cNvPicPr>
          <p:nvPr/>
        </p:nvPicPr>
        <p:blipFill>
          <a:blip r:embed="rId11"/>
          <a:stretch>
            <a:fillRect/>
          </a:stretch>
        </p:blipFill>
        <p:spPr>
          <a:xfrm>
            <a:off x="6612859" y="1572322"/>
            <a:ext cx="247650" cy="304800"/>
          </a:xfrm>
          <a:prstGeom prst="rect">
            <a:avLst/>
          </a:prstGeom>
        </p:spPr>
      </p:pic>
      <p:pic>
        <p:nvPicPr>
          <p:cNvPr id="228" name="Picture 227">
            <a:extLst>
              <a:ext uri="{FF2B5EF4-FFF2-40B4-BE49-F238E27FC236}">
                <a16:creationId xmlns:a16="http://schemas.microsoft.com/office/drawing/2014/main" id="{F2A595A7-1247-47C8-8E27-A4285418EFD8}"/>
              </a:ext>
            </a:extLst>
          </p:cNvPr>
          <p:cNvPicPr>
            <a:picLocks noChangeAspect="1"/>
          </p:cNvPicPr>
          <p:nvPr/>
        </p:nvPicPr>
        <p:blipFill rotWithShape="1">
          <a:blip r:embed="rId12"/>
          <a:srcRect b="9386"/>
          <a:stretch/>
        </p:blipFill>
        <p:spPr>
          <a:xfrm>
            <a:off x="6860509" y="1583671"/>
            <a:ext cx="819150" cy="293451"/>
          </a:xfrm>
          <a:prstGeom prst="rect">
            <a:avLst/>
          </a:prstGeom>
        </p:spPr>
      </p:pic>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EE1B170C-3DCD-4CE4-BBD5-647E67641A13}"/>
                  </a:ext>
                </a:extLst>
              </p:cNvPr>
              <p:cNvSpPr txBox="1"/>
              <p:nvPr/>
            </p:nvSpPr>
            <p:spPr>
              <a:xfrm>
                <a:off x="7940713" y="2797140"/>
                <a:ext cx="6604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1" i="1" dirty="0" smtClean="0">
                              <a:latin typeface="Cambria Math" panose="02040503050406030204" pitchFamily="18" charset="0"/>
                            </a:rPr>
                          </m:ctrlPr>
                        </m:accPr>
                        <m:e>
                          <m:r>
                            <a:rPr lang="en-US" altLang="zh-CN" b="1" i="1" dirty="0" smtClean="0">
                              <a:latin typeface="Cambria Math" panose="02040503050406030204" pitchFamily="18" charset="0"/>
                            </a:rPr>
                            <m:t>𝒚</m:t>
                          </m:r>
                        </m:e>
                      </m:acc>
                      <m:r>
                        <a:rPr lang="en-US" altLang="zh-CN" b="0" i="0" dirty="0" smtClean="0">
                          <a:latin typeface="Cambria Math" panose="02040503050406030204" pitchFamily="18" charset="0"/>
                        </a:rPr>
                        <m:t> </m:t>
                      </m:r>
                      <m:r>
                        <m:rPr>
                          <m:sty m:val="p"/>
                        </m:rPr>
                        <a:rPr lang="en-US" altLang="zh-CN" b="0" i="0" dirty="0" smtClean="0">
                          <a:latin typeface="Cambria Math" panose="02040503050406030204" pitchFamily="18" charset="0"/>
                        </a:rPr>
                        <m:t>or</m:t>
                      </m:r>
                      <m:r>
                        <a:rPr lang="en-US" altLang="zh-CN" b="1" i="1" dirty="0" smtClean="0">
                          <a:latin typeface="Cambria Math" panose="02040503050406030204" pitchFamily="18" charset="0"/>
                        </a:rPr>
                        <m:t> </m:t>
                      </m:r>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𝒚</m:t>
                          </m:r>
                        </m:e>
                      </m:acc>
                    </m:oMath>
                  </m:oMathPara>
                </a14:m>
                <a:endParaRPr lang="zh-CN" altLang="en-US" b="1" dirty="0"/>
              </a:p>
            </p:txBody>
          </p:sp>
        </mc:Choice>
        <mc:Fallback xmlns="">
          <p:sp>
            <p:nvSpPr>
              <p:cNvPr id="229" name="TextBox 228">
                <a:extLst>
                  <a:ext uri="{FF2B5EF4-FFF2-40B4-BE49-F238E27FC236}">
                    <a16:creationId xmlns:a16="http://schemas.microsoft.com/office/drawing/2014/main" id="{EE1B170C-3DCD-4CE4-BBD5-647E67641A13}"/>
                  </a:ext>
                </a:extLst>
              </p:cNvPr>
              <p:cNvSpPr txBox="1">
                <a:spLocks noRot="1" noChangeAspect="1" noMove="1" noResize="1" noEditPoints="1" noAdjustHandles="1" noChangeArrowheads="1" noChangeShapeType="1" noTextEdit="1"/>
              </p:cNvSpPr>
              <p:nvPr/>
            </p:nvSpPr>
            <p:spPr>
              <a:xfrm>
                <a:off x="7940713" y="2797140"/>
                <a:ext cx="660437" cy="276999"/>
              </a:xfrm>
              <a:prstGeom prst="rect">
                <a:avLst/>
              </a:prstGeom>
              <a:blipFill>
                <a:blip r:embed="rId13"/>
                <a:stretch>
                  <a:fillRect l="-7407" t="-26667" r="-69444" b="-26667"/>
                </a:stretch>
              </a:blipFill>
            </p:spPr>
            <p:txBody>
              <a:bodyPr/>
              <a:lstStyle/>
              <a:p>
                <a:r>
                  <a:rPr lang="zh-CN" altLang="en-US">
                    <a:noFill/>
                  </a:rPr>
                  <a:t> </a:t>
                </a:r>
              </a:p>
            </p:txBody>
          </p:sp>
        </mc:Fallback>
      </mc:AlternateContent>
      <p:sp>
        <p:nvSpPr>
          <p:cNvPr id="231" name="TextBox 230">
            <a:extLst>
              <a:ext uri="{FF2B5EF4-FFF2-40B4-BE49-F238E27FC236}">
                <a16:creationId xmlns:a16="http://schemas.microsoft.com/office/drawing/2014/main" id="{FAF0C108-4C1A-450A-A589-99934589E582}"/>
              </a:ext>
            </a:extLst>
          </p:cNvPr>
          <p:cNvSpPr txBox="1"/>
          <p:nvPr/>
        </p:nvSpPr>
        <p:spPr>
          <a:xfrm>
            <a:off x="7762438" y="1762456"/>
            <a:ext cx="4007355" cy="369332"/>
          </a:xfrm>
          <a:prstGeom prst="rect">
            <a:avLst/>
          </a:prstGeom>
          <a:noFill/>
        </p:spPr>
        <p:txBody>
          <a:bodyPr wrap="square" rtlCol="0">
            <a:spAutoFit/>
          </a:bodyPr>
          <a:lstStyle/>
          <a:p>
            <a:r>
              <a:rPr lang="en-US" altLang="zh-CN" b="1" dirty="0">
                <a:solidFill>
                  <a:srgbClr val="0070C0"/>
                </a:solidFill>
              </a:rPr>
              <a:t>Training: differentiable quantization</a:t>
            </a:r>
            <a:endParaRPr lang="zh-CN" altLang="en-US" b="1" dirty="0">
              <a:solidFill>
                <a:srgbClr val="0070C0"/>
              </a:solidFill>
            </a:endParaRPr>
          </a:p>
        </p:txBody>
      </p:sp>
      <mc:AlternateContent xmlns:mc="http://schemas.openxmlformats.org/markup-compatibility/2006" xmlns:a14="http://schemas.microsoft.com/office/drawing/2010/main">
        <mc:Choice Requires="a14">
          <p:sp>
            <p:nvSpPr>
              <p:cNvPr id="232" name="TextBox 231">
                <a:extLst>
                  <a:ext uri="{FF2B5EF4-FFF2-40B4-BE49-F238E27FC236}">
                    <a16:creationId xmlns:a16="http://schemas.microsoft.com/office/drawing/2014/main" id="{812FAB71-E1BC-4721-A24C-A25F4401A01B}"/>
                  </a:ext>
                </a:extLst>
              </p:cNvPr>
              <p:cNvSpPr txBox="1"/>
              <p:nvPr/>
            </p:nvSpPr>
            <p:spPr>
              <a:xfrm>
                <a:off x="5311977" y="2325858"/>
                <a:ext cx="14298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b="1" i="1" smtClean="0">
                              <a:latin typeface="Cambria Math" panose="02040503050406030204" pitchFamily="18" charset="0"/>
                            </a:rPr>
                          </m:ctrlPr>
                        </m:accPr>
                        <m:e>
                          <m:r>
                            <a:rPr lang="en-US" altLang="zh-CN" b="1" i="1" smtClean="0">
                              <a:latin typeface="Cambria Math" panose="02040503050406030204" pitchFamily="18" charset="0"/>
                            </a:rPr>
                            <m:t>𝒚</m:t>
                          </m:r>
                        </m:e>
                      </m:acc>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round</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e>
                      </m:d>
                    </m:oMath>
                  </m:oMathPara>
                </a14:m>
                <a:endParaRPr lang="zh-CN" altLang="en-US" b="1" dirty="0"/>
              </a:p>
            </p:txBody>
          </p:sp>
        </mc:Choice>
        <mc:Fallback xmlns="">
          <p:sp>
            <p:nvSpPr>
              <p:cNvPr id="232" name="TextBox 231">
                <a:extLst>
                  <a:ext uri="{FF2B5EF4-FFF2-40B4-BE49-F238E27FC236}">
                    <a16:creationId xmlns:a16="http://schemas.microsoft.com/office/drawing/2014/main" id="{812FAB71-E1BC-4721-A24C-A25F4401A01B}"/>
                  </a:ext>
                </a:extLst>
              </p:cNvPr>
              <p:cNvSpPr txBox="1">
                <a:spLocks noRot="1" noChangeAspect="1" noMove="1" noResize="1" noEditPoints="1" noAdjustHandles="1" noChangeArrowheads="1" noChangeShapeType="1" noTextEdit="1"/>
              </p:cNvSpPr>
              <p:nvPr/>
            </p:nvSpPr>
            <p:spPr>
              <a:xfrm>
                <a:off x="5311977" y="2325858"/>
                <a:ext cx="1429879" cy="276999"/>
              </a:xfrm>
              <a:prstGeom prst="rect">
                <a:avLst/>
              </a:prstGeom>
              <a:blipFill>
                <a:blip r:embed="rId14"/>
                <a:stretch>
                  <a:fillRect l="-3404" t="-26667" b="-26667"/>
                </a:stretch>
              </a:blipFill>
            </p:spPr>
            <p:txBody>
              <a:bodyPr/>
              <a:lstStyle/>
              <a:p>
                <a:r>
                  <a:rPr lang="zh-CN" altLang="en-US">
                    <a:noFill/>
                  </a:rPr>
                  <a:t> </a:t>
                </a:r>
              </a:p>
            </p:txBody>
          </p:sp>
        </mc:Fallback>
      </mc:AlternateContent>
      <p:sp>
        <p:nvSpPr>
          <p:cNvPr id="233" name="TextBox 232">
            <a:extLst>
              <a:ext uri="{FF2B5EF4-FFF2-40B4-BE49-F238E27FC236}">
                <a16:creationId xmlns:a16="http://schemas.microsoft.com/office/drawing/2014/main" id="{AAE4CFA2-0F42-4942-90C5-E633A30A2BB3}"/>
              </a:ext>
            </a:extLst>
          </p:cNvPr>
          <p:cNvSpPr txBox="1"/>
          <p:nvPr/>
        </p:nvSpPr>
        <p:spPr>
          <a:xfrm>
            <a:off x="6861206" y="2279162"/>
            <a:ext cx="5261673" cy="369332"/>
          </a:xfrm>
          <a:prstGeom prst="rect">
            <a:avLst/>
          </a:prstGeom>
          <a:noFill/>
        </p:spPr>
        <p:txBody>
          <a:bodyPr wrap="square" rtlCol="0">
            <a:spAutoFit/>
          </a:bodyPr>
          <a:lstStyle/>
          <a:p>
            <a:r>
              <a:rPr lang="en-US" altLang="zh-CN" b="1" dirty="0">
                <a:solidFill>
                  <a:srgbClr val="0070C0"/>
                </a:solidFill>
              </a:rPr>
              <a:t>Inference: quantization </a:t>
            </a:r>
            <a:r>
              <a:rPr lang="en-US" altLang="zh-CN" b="1" dirty="0">
                <a:solidFill>
                  <a:srgbClr val="FF0000"/>
                </a:solidFill>
              </a:rPr>
              <a:t>(not differentiable)</a:t>
            </a:r>
            <a:endParaRPr lang="zh-CN" altLang="en-US" b="1" dirty="0">
              <a:solidFill>
                <a:srgbClr val="FF0000"/>
              </a:solidFill>
            </a:endParaRPr>
          </a:p>
        </p:txBody>
      </p:sp>
      <p:pic>
        <p:nvPicPr>
          <p:cNvPr id="234" name="Picture 233">
            <a:extLst>
              <a:ext uri="{FF2B5EF4-FFF2-40B4-BE49-F238E27FC236}">
                <a16:creationId xmlns:a16="http://schemas.microsoft.com/office/drawing/2014/main" id="{9FCEFC1A-9243-4A1B-A2DE-31783584D70E}"/>
              </a:ext>
            </a:extLst>
          </p:cNvPr>
          <p:cNvPicPr>
            <a:picLocks noChangeAspect="1"/>
          </p:cNvPicPr>
          <p:nvPr/>
        </p:nvPicPr>
        <p:blipFill>
          <a:blip r:embed="rId15"/>
          <a:stretch>
            <a:fillRect/>
          </a:stretch>
        </p:blipFill>
        <p:spPr>
          <a:xfrm>
            <a:off x="662525" y="5129280"/>
            <a:ext cx="5695950" cy="847725"/>
          </a:xfrm>
          <a:prstGeom prst="rect">
            <a:avLst/>
          </a:prstGeom>
        </p:spPr>
      </p:pic>
      <p:pic>
        <p:nvPicPr>
          <p:cNvPr id="235" name="Picture 234">
            <a:extLst>
              <a:ext uri="{FF2B5EF4-FFF2-40B4-BE49-F238E27FC236}">
                <a16:creationId xmlns:a16="http://schemas.microsoft.com/office/drawing/2014/main" id="{160CF8DD-DADB-4DAF-B795-97B2E0B33D0B}"/>
              </a:ext>
            </a:extLst>
          </p:cNvPr>
          <p:cNvPicPr>
            <a:picLocks noChangeAspect="1"/>
          </p:cNvPicPr>
          <p:nvPr/>
        </p:nvPicPr>
        <p:blipFill>
          <a:blip r:embed="rId16"/>
          <a:stretch>
            <a:fillRect/>
          </a:stretch>
        </p:blipFill>
        <p:spPr>
          <a:xfrm>
            <a:off x="6353513" y="5138804"/>
            <a:ext cx="4381500" cy="828675"/>
          </a:xfrm>
          <a:prstGeom prst="rect">
            <a:avLst/>
          </a:prstGeom>
        </p:spPr>
      </p:pic>
      <p:sp>
        <p:nvSpPr>
          <p:cNvPr id="237" name="TextBox 236">
            <a:extLst>
              <a:ext uri="{FF2B5EF4-FFF2-40B4-BE49-F238E27FC236}">
                <a16:creationId xmlns:a16="http://schemas.microsoft.com/office/drawing/2014/main" id="{71841E99-D2BD-45E2-BD8A-569641DF78CC}"/>
              </a:ext>
            </a:extLst>
          </p:cNvPr>
          <p:cNvSpPr txBox="1"/>
          <p:nvPr/>
        </p:nvSpPr>
        <p:spPr>
          <a:xfrm>
            <a:off x="4067906" y="5661542"/>
            <a:ext cx="1042590" cy="369332"/>
          </a:xfrm>
          <a:prstGeom prst="rect">
            <a:avLst/>
          </a:prstGeom>
          <a:noFill/>
        </p:spPr>
        <p:txBody>
          <a:bodyPr wrap="square" rtlCol="0">
            <a:spAutoFit/>
          </a:bodyPr>
          <a:lstStyle/>
          <a:p>
            <a:r>
              <a:rPr lang="en-US" altLang="zh-CN" b="1" dirty="0">
                <a:solidFill>
                  <a:srgbClr val="0070C0"/>
                </a:solidFill>
              </a:rPr>
              <a:t>bit-rate</a:t>
            </a:r>
            <a:endParaRPr lang="zh-CN" altLang="en-US" b="1" dirty="0">
              <a:solidFill>
                <a:srgbClr val="0070C0"/>
              </a:solidFill>
            </a:endParaRPr>
          </a:p>
        </p:txBody>
      </p:sp>
      <p:sp>
        <p:nvSpPr>
          <p:cNvPr id="238" name="TextBox 237">
            <a:extLst>
              <a:ext uri="{FF2B5EF4-FFF2-40B4-BE49-F238E27FC236}">
                <a16:creationId xmlns:a16="http://schemas.microsoft.com/office/drawing/2014/main" id="{97F8909D-F967-4313-9E83-5951D3AF8C26}"/>
              </a:ext>
            </a:extLst>
          </p:cNvPr>
          <p:cNvSpPr txBox="1"/>
          <p:nvPr/>
        </p:nvSpPr>
        <p:spPr>
          <a:xfrm>
            <a:off x="8232647" y="5664470"/>
            <a:ext cx="1315276" cy="369332"/>
          </a:xfrm>
          <a:prstGeom prst="rect">
            <a:avLst/>
          </a:prstGeom>
          <a:noFill/>
        </p:spPr>
        <p:txBody>
          <a:bodyPr wrap="square" rtlCol="0">
            <a:spAutoFit/>
          </a:bodyPr>
          <a:lstStyle/>
          <a:p>
            <a:r>
              <a:rPr lang="en-US" altLang="zh-CN" b="1" dirty="0">
                <a:solidFill>
                  <a:srgbClr val="0070C0"/>
                </a:solidFill>
              </a:rPr>
              <a:t>distortion</a:t>
            </a:r>
            <a:endParaRPr lang="zh-CN" altLang="en-US" b="1" dirty="0">
              <a:solidFill>
                <a:srgbClr val="0070C0"/>
              </a:solidFill>
            </a:endParaRPr>
          </a:p>
        </p:txBody>
      </p:sp>
      <p:sp>
        <p:nvSpPr>
          <p:cNvPr id="239" name="Rectangle 238">
            <a:extLst>
              <a:ext uri="{FF2B5EF4-FFF2-40B4-BE49-F238E27FC236}">
                <a16:creationId xmlns:a16="http://schemas.microsoft.com/office/drawing/2014/main" id="{F9586047-1A44-4382-A91C-4419AD509A44}"/>
              </a:ext>
            </a:extLst>
          </p:cNvPr>
          <p:cNvSpPr/>
          <p:nvPr/>
        </p:nvSpPr>
        <p:spPr>
          <a:xfrm>
            <a:off x="6587668" y="5360127"/>
            <a:ext cx="222708" cy="35079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TextBox 239">
            <a:extLst>
              <a:ext uri="{FF2B5EF4-FFF2-40B4-BE49-F238E27FC236}">
                <a16:creationId xmlns:a16="http://schemas.microsoft.com/office/drawing/2014/main" id="{33D3F69D-FCF2-4530-8050-C0BFF374391A}"/>
              </a:ext>
            </a:extLst>
          </p:cNvPr>
          <p:cNvSpPr txBox="1"/>
          <p:nvPr/>
        </p:nvSpPr>
        <p:spPr>
          <a:xfrm>
            <a:off x="6129510" y="5681030"/>
            <a:ext cx="1375437" cy="369332"/>
          </a:xfrm>
          <a:prstGeom prst="rect">
            <a:avLst/>
          </a:prstGeom>
          <a:noFill/>
        </p:spPr>
        <p:txBody>
          <a:bodyPr wrap="square" rtlCol="0">
            <a:spAutoFit/>
          </a:bodyPr>
          <a:lstStyle/>
          <a:p>
            <a:r>
              <a:rPr lang="en-US" altLang="zh-CN" b="1" dirty="0">
                <a:solidFill>
                  <a:srgbClr val="FF0000"/>
                </a:solidFill>
              </a:rPr>
              <a:t>trade-off</a:t>
            </a:r>
            <a:endParaRPr lang="zh-CN" altLang="en-US" b="1" dirty="0">
              <a:solidFill>
                <a:srgbClr val="FF0000"/>
              </a:solidFill>
            </a:endParaRPr>
          </a:p>
        </p:txBody>
      </p:sp>
      <p:sp>
        <p:nvSpPr>
          <p:cNvPr id="241" name="TextBox 240">
            <a:extLst>
              <a:ext uri="{FF2B5EF4-FFF2-40B4-BE49-F238E27FC236}">
                <a16:creationId xmlns:a16="http://schemas.microsoft.com/office/drawing/2014/main" id="{B448E756-A353-42DD-80A3-13EEA4DE0661}"/>
              </a:ext>
            </a:extLst>
          </p:cNvPr>
          <p:cNvSpPr txBox="1"/>
          <p:nvPr/>
        </p:nvSpPr>
        <p:spPr>
          <a:xfrm>
            <a:off x="599926" y="5993077"/>
            <a:ext cx="5529584" cy="400110"/>
          </a:xfrm>
          <a:prstGeom prst="rect">
            <a:avLst/>
          </a:prstGeom>
          <a:noFill/>
        </p:spPr>
        <p:txBody>
          <a:bodyPr wrap="square" rtlCol="0">
            <a:spAutoFit/>
          </a:bodyPr>
          <a:lstStyle/>
          <a:p>
            <a:r>
              <a:rPr lang="en-US" altLang="zh-CN" sz="2000" b="1" dirty="0">
                <a:solidFill>
                  <a:srgbClr val="FF0000"/>
                </a:solidFill>
              </a:rPr>
              <a:t>Optimized in an end-to-end manner</a:t>
            </a:r>
            <a:endParaRPr lang="zh-CN" altLang="en-US" sz="2000" b="1" dirty="0">
              <a:solidFill>
                <a:srgbClr val="FF0000"/>
              </a:solidFill>
            </a:endParaRPr>
          </a:p>
        </p:txBody>
      </p:sp>
      <p:sp>
        <p:nvSpPr>
          <p:cNvPr id="242" name="TextBox 241">
            <a:extLst>
              <a:ext uri="{FF2B5EF4-FFF2-40B4-BE49-F238E27FC236}">
                <a16:creationId xmlns:a16="http://schemas.microsoft.com/office/drawing/2014/main" id="{F20AB85B-B29B-46AB-9A13-B13255A58B89}"/>
              </a:ext>
            </a:extLst>
          </p:cNvPr>
          <p:cNvSpPr txBox="1"/>
          <p:nvPr/>
        </p:nvSpPr>
        <p:spPr>
          <a:xfrm>
            <a:off x="66674" y="6503900"/>
            <a:ext cx="12001169" cy="338554"/>
          </a:xfrm>
          <a:prstGeom prst="rect">
            <a:avLst/>
          </a:prstGeom>
          <a:noFill/>
        </p:spPr>
        <p:txBody>
          <a:bodyPr wrap="square">
            <a:spAutoFit/>
          </a:bodyPr>
          <a:lstStyle/>
          <a:p>
            <a:r>
              <a:rPr lang="en-US" altLang="zh-CN" sz="1600" b="0" i="0" dirty="0">
                <a:solidFill>
                  <a:srgbClr val="222222"/>
                </a:solidFill>
                <a:effectLst/>
              </a:rPr>
              <a:t>[1] Ballé, Johannes, et al. "End-to-end optimized image compression." </a:t>
            </a:r>
            <a:r>
              <a:rPr lang="en-US" altLang="zh-CN" sz="1600" dirty="0">
                <a:solidFill>
                  <a:srgbClr val="222222"/>
                </a:solidFill>
              </a:rPr>
              <a:t>in </a:t>
            </a:r>
            <a:r>
              <a:rPr lang="en-US" altLang="zh-CN" sz="1600" b="0" i="0" dirty="0">
                <a:solidFill>
                  <a:srgbClr val="222222"/>
                </a:solidFill>
                <a:effectLst/>
              </a:rPr>
              <a:t>ICLR. 2017.</a:t>
            </a:r>
            <a:endParaRPr lang="zh-CN" altLang="en-US" sz="1600" dirty="0"/>
          </a:p>
        </p:txBody>
      </p:sp>
      <p:pic>
        <p:nvPicPr>
          <p:cNvPr id="8" name="Picture 7">
            <a:extLst>
              <a:ext uri="{FF2B5EF4-FFF2-40B4-BE49-F238E27FC236}">
                <a16:creationId xmlns:a16="http://schemas.microsoft.com/office/drawing/2014/main" id="{3B18511A-75A4-4E2A-835D-A6419DE601D2}"/>
              </a:ext>
            </a:extLst>
          </p:cNvPr>
          <p:cNvPicPr>
            <a:picLocks noChangeAspect="1"/>
          </p:cNvPicPr>
          <p:nvPr/>
        </p:nvPicPr>
        <p:blipFill>
          <a:blip r:embed="rId17"/>
          <a:stretch>
            <a:fillRect/>
          </a:stretch>
        </p:blipFill>
        <p:spPr>
          <a:xfrm>
            <a:off x="7853090" y="4293929"/>
            <a:ext cx="2466646" cy="348115"/>
          </a:xfrm>
          <a:prstGeom prst="rect">
            <a:avLst/>
          </a:prstGeom>
        </p:spPr>
      </p:pic>
      <p:pic>
        <p:nvPicPr>
          <p:cNvPr id="11" name="Picture 10">
            <a:extLst>
              <a:ext uri="{FF2B5EF4-FFF2-40B4-BE49-F238E27FC236}">
                <a16:creationId xmlns:a16="http://schemas.microsoft.com/office/drawing/2014/main" id="{596F5CBC-3B39-4872-8ADC-6CCBFB371640}"/>
              </a:ext>
            </a:extLst>
          </p:cNvPr>
          <p:cNvPicPr>
            <a:picLocks noChangeAspect="1"/>
          </p:cNvPicPr>
          <p:nvPr/>
        </p:nvPicPr>
        <p:blipFill>
          <a:blip r:embed="rId18"/>
          <a:stretch>
            <a:fillRect/>
          </a:stretch>
        </p:blipFill>
        <p:spPr>
          <a:xfrm>
            <a:off x="10467757" y="4022121"/>
            <a:ext cx="1672425" cy="575151"/>
          </a:xfrm>
          <a:prstGeom prst="rect">
            <a:avLst/>
          </a:prstGeom>
          <a:ln w="25400">
            <a:solidFill>
              <a:schemeClr val="accent1"/>
            </a:solidFill>
          </a:ln>
        </p:spPr>
      </p:pic>
    </p:spTree>
    <p:extLst>
      <p:ext uri="{BB962C8B-B14F-4D97-AF65-F5344CB8AC3E}">
        <p14:creationId xmlns:p14="http://schemas.microsoft.com/office/powerpoint/2010/main" val="6750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fade">
                                      <p:cBhvr>
                                        <p:cTn id="12" dur="500"/>
                                        <p:tgtEl>
                                          <p:spTgt spid="24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2"/>
                                        </p:tgtEl>
                                        <p:attrNameLst>
                                          <p:attrName>style.visibility</p:attrName>
                                        </p:attrNameLst>
                                      </p:cBhvr>
                                      <p:to>
                                        <p:strVal val="visible"/>
                                      </p:to>
                                    </p:set>
                                    <p:animEffect transition="in" filter="fade">
                                      <p:cBhvr>
                                        <p:cTn id="23" dur="500"/>
                                        <p:tgtEl>
                                          <p:spTgt spid="2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3"/>
                                        </p:tgtEl>
                                        <p:attrNameLst>
                                          <p:attrName>style.visibility</p:attrName>
                                        </p:attrNameLst>
                                      </p:cBhvr>
                                      <p:to>
                                        <p:strVal val="visible"/>
                                      </p:to>
                                    </p:set>
                                    <p:animEffect transition="in" filter="fade">
                                      <p:cBhvr>
                                        <p:cTn id="26" dur="500"/>
                                        <p:tgtEl>
                                          <p:spTgt spid="2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6"/>
                                        </p:tgtEl>
                                        <p:attrNameLst>
                                          <p:attrName>style.visibility</p:attrName>
                                        </p:attrNameLst>
                                      </p:cBhvr>
                                      <p:to>
                                        <p:strVal val="visible"/>
                                      </p:to>
                                    </p:set>
                                    <p:animEffect transition="in" filter="fade">
                                      <p:cBhvr>
                                        <p:cTn id="31" dur="500"/>
                                        <p:tgtEl>
                                          <p:spTgt spid="226"/>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227"/>
                                        </p:tgtEl>
                                        <p:attrNameLst>
                                          <p:attrName>style.visibility</p:attrName>
                                        </p:attrNameLst>
                                      </p:cBhvr>
                                      <p:to>
                                        <p:strVal val="visible"/>
                                      </p:to>
                                    </p:set>
                                    <p:animEffect transition="in" filter="fade">
                                      <p:cBhvr>
                                        <p:cTn id="35" dur="500"/>
                                        <p:tgtEl>
                                          <p:spTgt spid="227"/>
                                        </p:tgtEl>
                                      </p:cBhvr>
                                    </p:animEffect>
                                  </p:childTnLst>
                                </p:cTn>
                              </p:par>
                              <p:par>
                                <p:cTn id="36" presetID="10" presetClass="entr" presetSubtype="0" fill="hold" nodeType="withEffect">
                                  <p:stCondLst>
                                    <p:cond delay="0"/>
                                  </p:stCondLst>
                                  <p:childTnLst>
                                    <p:set>
                                      <p:cBhvr>
                                        <p:cTn id="37" dur="1" fill="hold">
                                          <p:stCondLst>
                                            <p:cond delay="0"/>
                                          </p:stCondLst>
                                        </p:cTn>
                                        <p:tgtEl>
                                          <p:spTgt spid="228"/>
                                        </p:tgtEl>
                                        <p:attrNameLst>
                                          <p:attrName>style.visibility</p:attrName>
                                        </p:attrNameLst>
                                      </p:cBhvr>
                                      <p:to>
                                        <p:strVal val="visible"/>
                                      </p:to>
                                    </p:set>
                                    <p:animEffect transition="in" filter="fade">
                                      <p:cBhvr>
                                        <p:cTn id="38" dur="500"/>
                                        <p:tgtEl>
                                          <p:spTgt spid="2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1"/>
                                        </p:tgtEl>
                                        <p:attrNameLst>
                                          <p:attrName>style.visibility</p:attrName>
                                        </p:attrNameLst>
                                      </p:cBhvr>
                                      <p:to>
                                        <p:strVal val="visible"/>
                                      </p:to>
                                    </p:set>
                                    <p:animEffect transition="in" filter="fade">
                                      <p:cBhvr>
                                        <p:cTn id="43" dur="500"/>
                                        <p:tgtEl>
                                          <p:spTgt spid="2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25"/>
                                        </p:tgtEl>
                                        <p:attrNameLst>
                                          <p:attrName>style.visibility</p:attrName>
                                        </p:attrNameLst>
                                      </p:cBhvr>
                                      <p:to>
                                        <p:strVal val="visible"/>
                                      </p:to>
                                    </p:set>
                                    <p:animEffect transition="in" filter="fade">
                                      <p:cBhvr>
                                        <p:cTn id="48" dur="500"/>
                                        <p:tgtEl>
                                          <p:spTgt spid="225"/>
                                        </p:tgtEl>
                                      </p:cBhvr>
                                    </p:animEffect>
                                  </p:childTnLst>
                                </p:cTn>
                              </p:par>
                              <p:par>
                                <p:cTn id="49" presetID="10"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29"/>
                                        </p:tgtEl>
                                        <p:attrNameLst>
                                          <p:attrName>style.visibility</p:attrName>
                                        </p:attrNameLst>
                                      </p:cBhvr>
                                      <p:to>
                                        <p:strVal val="visible"/>
                                      </p:to>
                                    </p:set>
                                    <p:animEffect transition="in" filter="fade">
                                      <p:cBhvr>
                                        <p:cTn id="67" dur="500"/>
                                        <p:tgtEl>
                                          <p:spTgt spid="229"/>
                                        </p:tgtEl>
                                      </p:cBhvr>
                                    </p:animEffect>
                                  </p:childTnLst>
                                </p:cTn>
                              </p:par>
                              <p:par>
                                <p:cTn id="68" presetID="10" presetClass="entr" presetSubtype="0" fill="hold" nodeType="with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par>
                                <p:cTn id="71" presetID="10" presetClass="entr" presetSubtype="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fade">
                                      <p:cBhvr>
                                        <p:cTn id="87" dur="500"/>
                                        <p:tgtEl>
                                          <p:spTgt spid="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1"/>
                                        </p:tgtEl>
                                        <p:attrNameLst>
                                          <p:attrName>style.visibility</p:attrName>
                                        </p:attrNameLst>
                                      </p:cBhvr>
                                      <p:to>
                                        <p:strVal val="visible"/>
                                      </p:to>
                                    </p:set>
                                    <p:animEffect transition="in" filter="fade">
                                      <p:cBhvr>
                                        <p:cTn id="92" dur="500"/>
                                        <p:tgtEl>
                                          <p:spTgt spid="1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fade">
                                      <p:cBhvr>
                                        <p:cTn id="97" dur="500"/>
                                        <p:tgtEl>
                                          <p:spTgt spid="43"/>
                                        </p:tgtEl>
                                      </p:cBhvr>
                                    </p:animEffect>
                                  </p:childTnLst>
                                </p:cTn>
                              </p:par>
                              <p:par>
                                <p:cTn id="98" presetID="10" presetClass="entr" presetSubtype="0" fill="hold" nodeType="with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fade">
                                      <p:cBhvr>
                                        <p:cTn id="100" dur="500"/>
                                        <p:tgtEl>
                                          <p:spTgt spid="2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234"/>
                                        </p:tgtEl>
                                        <p:attrNameLst>
                                          <p:attrName>style.visibility</p:attrName>
                                        </p:attrNameLst>
                                      </p:cBhvr>
                                      <p:to>
                                        <p:strVal val="visible"/>
                                      </p:to>
                                    </p:set>
                                    <p:animEffect transition="in" filter="fade">
                                      <p:cBhvr>
                                        <p:cTn id="108" dur="500"/>
                                        <p:tgtEl>
                                          <p:spTgt spid="234"/>
                                        </p:tgtEl>
                                      </p:cBhvr>
                                    </p:animEffect>
                                  </p:childTnLst>
                                </p:cTn>
                              </p:par>
                              <p:par>
                                <p:cTn id="109" presetID="10" presetClass="entr" presetSubtype="0" fill="hold" nodeType="withEffect">
                                  <p:stCondLst>
                                    <p:cond delay="0"/>
                                  </p:stCondLst>
                                  <p:childTnLst>
                                    <p:set>
                                      <p:cBhvr>
                                        <p:cTn id="110" dur="1" fill="hold">
                                          <p:stCondLst>
                                            <p:cond delay="0"/>
                                          </p:stCondLst>
                                        </p:cTn>
                                        <p:tgtEl>
                                          <p:spTgt spid="235"/>
                                        </p:tgtEl>
                                        <p:attrNameLst>
                                          <p:attrName>style.visibility</p:attrName>
                                        </p:attrNameLst>
                                      </p:cBhvr>
                                      <p:to>
                                        <p:strVal val="visible"/>
                                      </p:to>
                                    </p:set>
                                    <p:animEffect transition="in" filter="fade">
                                      <p:cBhvr>
                                        <p:cTn id="111" dur="500"/>
                                        <p:tgtEl>
                                          <p:spTgt spid="235"/>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237"/>
                                        </p:tgtEl>
                                        <p:attrNameLst>
                                          <p:attrName>style.visibility</p:attrName>
                                        </p:attrNameLst>
                                      </p:cBhvr>
                                      <p:to>
                                        <p:strVal val="visible"/>
                                      </p:to>
                                    </p:set>
                                    <p:animEffect transition="in" filter="fade">
                                      <p:cBhvr>
                                        <p:cTn id="116" dur="500"/>
                                        <p:tgtEl>
                                          <p:spTgt spid="23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38"/>
                                        </p:tgtEl>
                                        <p:attrNameLst>
                                          <p:attrName>style.visibility</p:attrName>
                                        </p:attrNameLst>
                                      </p:cBhvr>
                                      <p:to>
                                        <p:strVal val="visible"/>
                                      </p:to>
                                    </p:set>
                                    <p:animEffect transition="in" filter="fade">
                                      <p:cBhvr>
                                        <p:cTn id="119" dur="500"/>
                                        <p:tgtEl>
                                          <p:spTgt spid="238"/>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39"/>
                                        </p:tgtEl>
                                        <p:attrNameLst>
                                          <p:attrName>style.visibility</p:attrName>
                                        </p:attrNameLst>
                                      </p:cBhvr>
                                      <p:to>
                                        <p:strVal val="visible"/>
                                      </p:to>
                                    </p:set>
                                    <p:animEffect transition="in" filter="fade">
                                      <p:cBhvr>
                                        <p:cTn id="124" dur="500"/>
                                        <p:tgtEl>
                                          <p:spTgt spid="239"/>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40"/>
                                        </p:tgtEl>
                                        <p:attrNameLst>
                                          <p:attrName>style.visibility</p:attrName>
                                        </p:attrNameLst>
                                      </p:cBhvr>
                                      <p:to>
                                        <p:strVal val="visible"/>
                                      </p:to>
                                    </p:set>
                                    <p:animEffect transition="in" filter="fade">
                                      <p:cBhvr>
                                        <p:cTn id="127" dur="500"/>
                                        <p:tgtEl>
                                          <p:spTgt spid="240"/>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241"/>
                                        </p:tgtEl>
                                        <p:attrNameLst>
                                          <p:attrName>style.visibility</p:attrName>
                                        </p:attrNameLst>
                                      </p:cBhvr>
                                      <p:to>
                                        <p:strVal val="visible"/>
                                      </p:to>
                                    </p:set>
                                    <p:animEffect transition="in" filter="fade">
                                      <p:cBhvr>
                                        <p:cTn id="132"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31" grpId="0"/>
      <p:bldP spid="225" grpId="0"/>
      <p:bldP spid="229" grpId="0"/>
      <p:bldP spid="231" grpId="0"/>
      <p:bldP spid="232" grpId="0"/>
      <p:bldP spid="233" grpId="0"/>
      <p:bldP spid="237" grpId="0"/>
      <p:bldP spid="238" grpId="0"/>
      <p:bldP spid="239" grpId="0" animBg="1"/>
      <p:bldP spid="240" grpId="0"/>
      <p:bldP spid="241" grpId="0"/>
      <p:bldP spid="2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BDD25B-922E-46E0-948A-C454EF8350A4}"/>
              </a:ext>
            </a:extLst>
          </p:cNvPr>
          <p:cNvSpPr txBox="1"/>
          <p:nvPr/>
        </p:nvSpPr>
        <p:spPr>
          <a:xfrm>
            <a:off x="190831" y="130059"/>
            <a:ext cx="6639339" cy="584775"/>
          </a:xfrm>
          <a:prstGeom prst="rect">
            <a:avLst/>
          </a:prstGeom>
          <a:noFill/>
        </p:spPr>
        <p:txBody>
          <a:bodyPr wrap="square">
            <a:spAutoFit/>
          </a:bodyPr>
          <a:lstStyle/>
          <a:p>
            <a:r>
              <a:rPr lang="en-US" altLang="zh-CN" sz="3200" b="0" i="0" dirty="0">
                <a:solidFill>
                  <a:srgbClr val="152732"/>
                </a:solidFill>
                <a:effectLst/>
                <a:latin typeface="Open Sans"/>
              </a:rPr>
              <a:t>Learned Image </a:t>
            </a:r>
            <a:r>
              <a:rPr lang="en-US" altLang="zh-CN" sz="3200" dirty="0">
                <a:solidFill>
                  <a:srgbClr val="152732"/>
                </a:solidFill>
                <a:latin typeface="Open Sans"/>
              </a:rPr>
              <a:t>C</a:t>
            </a:r>
            <a:r>
              <a:rPr lang="en-US" altLang="zh-CN" sz="3200" b="0" i="0" dirty="0">
                <a:solidFill>
                  <a:srgbClr val="152732"/>
                </a:solidFill>
                <a:effectLst/>
                <a:latin typeface="Open Sans"/>
              </a:rPr>
              <a:t>ompression</a:t>
            </a:r>
          </a:p>
        </p:txBody>
      </p:sp>
      <p:sp>
        <p:nvSpPr>
          <p:cNvPr id="3" name="内容占位符 2">
            <a:extLst>
              <a:ext uri="{FF2B5EF4-FFF2-40B4-BE49-F238E27FC236}">
                <a16:creationId xmlns:a16="http://schemas.microsoft.com/office/drawing/2014/main" id="{6543C38D-609A-4456-BA63-BEB9A064DD81}"/>
              </a:ext>
            </a:extLst>
          </p:cNvPr>
          <p:cNvSpPr>
            <a:spLocks noGrp="1"/>
          </p:cNvSpPr>
          <p:nvPr>
            <p:ph idx="1"/>
          </p:nvPr>
        </p:nvSpPr>
        <p:spPr>
          <a:xfrm>
            <a:off x="190830" y="968013"/>
            <a:ext cx="12001170" cy="4351338"/>
          </a:xfrm>
        </p:spPr>
        <p:txBody>
          <a:bodyPr>
            <a:normAutofit/>
          </a:bodyPr>
          <a:lstStyle/>
          <a:p>
            <a:r>
              <a:rPr kumimoji="1" lang="en-US" altLang="zh-CN" sz="2400" dirty="0"/>
              <a:t>CNN transformer + </a:t>
            </a:r>
            <a:r>
              <a:rPr kumimoji="1" lang="en-US" altLang="zh-CN" sz="2400" b="1" dirty="0" err="1">
                <a:solidFill>
                  <a:srgbClr val="0070C0"/>
                </a:solidFill>
              </a:rPr>
              <a:t>hyperpiror</a:t>
            </a:r>
            <a:r>
              <a:rPr kumimoji="1" lang="en-US" altLang="zh-CN" sz="2400" dirty="0"/>
              <a:t> entropy model </a:t>
            </a:r>
            <a:r>
              <a:rPr kumimoji="1" lang="en-US" altLang="zh-CN" sz="2400" baseline="30000" dirty="0"/>
              <a:t>[2]</a:t>
            </a:r>
            <a:endParaRPr kumimoji="1" lang="en-US" altLang="zh-CN" sz="2400" dirty="0"/>
          </a:p>
          <a:p>
            <a:endParaRPr kumimoji="1" lang="en-US" altLang="zh-CN" sz="900" dirty="0"/>
          </a:p>
        </p:txBody>
      </p:sp>
      <p:pic>
        <p:nvPicPr>
          <p:cNvPr id="2" name="Content Placeholder 3">
            <a:extLst>
              <a:ext uri="{FF2B5EF4-FFF2-40B4-BE49-F238E27FC236}">
                <a16:creationId xmlns:a16="http://schemas.microsoft.com/office/drawing/2014/main" id="{CA74A4C0-68A6-4381-9916-FBCB64CFA0DF}"/>
              </a:ext>
            </a:extLst>
          </p:cNvPr>
          <p:cNvPicPr>
            <a:picLocks noChangeAspect="1"/>
          </p:cNvPicPr>
          <p:nvPr/>
        </p:nvPicPr>
        <p:blipFill>
          <a:blip r:embed="rId3"/>
          <a:stretch>
            <a:fillRect/>
          </a:stretch>
        </p:blipFill>
        <p:spPr>
          <a:xfrm>
            <a:off x="7321950" y="116593"/>
            <a:ext cx="4800930" cy="1436660"/>
          </a:xfrm>
          <a:prstGeom prst="rect">
            <a:avLst/>
          </a:prstGeom>
        </p:spPr>
      </p:pic>
      <p:sp>
        <p:nvSpPr>
          <p:cNvPr id="4" name="Rectangle 3">
            <a:extLst>
              <a:ext uri="{FF2B5EF4-FFF2-40B4-BE49-F238E27FC236}">
                <a16:creationId xmlns:a16="http://schemas.microsoft.com/office/drawing/2014/main" id="{BABBFEA6-C1B1-498E-936C-D019270FE9AE}"/>
              </a:ext>
            </a:extLst>
          </p:cNvPr>
          <p:cNvSpPr/>
          <p:nvPr/>
        </p:nvSpPr>
        <p:spPr>
          <a:xfrm>
            <a:off x="9159833" y="126900"/>
            <a:ext cx="2904841" cy="1386655"/>
          </a:xfrm>
          <a:prstGeom prst="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TextBox 241">
            <a:extLst>
              <a:ext uri="{FF2B5EF4-FFF2-40B4-BE49-F238E27FC236}">
                <a16:creationId xmlns:a16="http://schemas.microsoft.com/office/drawing/2014/main" id="{F20AB85B-B29B-46AB-9A13-B13255A58B89}"/>
              </a:ext>
            </a:extLst>
          </p:cNvPr>
          <p:cNvSpPr txBox="1"/>
          <p:nvPr/>
        </p:nvSpPr>
        <p:spPr>
          <a:xfrm>
            <a:off x="66674" y="6503900"/>
            <a:ext cx="12001169" cy="338554"/>
          </a:xfrm>
          <a:prstGeom prst="rect">
            <a:avLst/>
          </a:prstGeom>
          <a:noFill/>
        </p:spPr>
        <p:txBody>
          <a:bodyPr wrap="square">
            <a:spAutoFit/>
          </a:bodyPr>
          <a:lstStyle/>
          <a:p>
            <a:r>
              <a:rPr lang="en-US" altLang="zh-CN" sz="1600" b="0" i="0" dirty="0">
                <a:solidFill>
                  <a:srgbClr val="222222"/>
                </a:solidFill>
                <a:effectLst/>
              </a:rPr>
              <a:t>[2] Ballé, Johannes, </a:t>
            </a:r>
            <a:r>
              <a:rPr lang="en-US" altLang="zh-CN" sz="1600" b="0" dirty="0">
                <a:solidFill>
                  <a:srgbClr val="222222"/>
                </a:solidFill>
                <a:effectLst/>
              </a:rPr>
              <a:t>et al. </a:t>
            </a:r>
            <a:r>
              <a:rPr lang="en-US" altLang="zh-CN" sz="1600" b="0" i="0" dirty="0">
                <a:solidFill>
                  <a:srgbClr val="222222"/>
                </a:solidFill>
                <a:effectLst/>
              </a:rPr>
              <a:t>"Variational image compression with a scale hyperprior." </a:t>
            </a:r>
            <a:r>
              <a:rPr lang="en-US" altLang="zh-CN" sz="1600" dirty="0">
                <a:solidFill>
                  <a:srgbClr val="222222"/>
                </a:solidFill>
              </a:rPr>
              <a:t>in </a:t>
            </a:r>
            <a:r>
              <a:rPr lang="en-US" altLang="zh-CN" sz="1600" b="0" i="0" dirty="0">
                <a:solidFill>
                  <a:srgbClr val="222222"/>
                </a:solidFill>
                <a:effectLst/>
              </a:rPr>
              <a:t>ICLR. 2018.</a:t>
            </a:r>
            <a:endParaRPr lang="zh-CN" altLang="en-US" sz="1600" dirty="0"/>
          </a:p>
        </p:txBody>
      </p:sp>
      <p:pic>
        <p:nvPicPr>
          <p:cNvPr id="8" name="Picture 7">
            <a:extLst>
              <a:ext uri="{FF2B5EF4-FFF2-40B4-BE49-F238E27FC236}">
                <a16:creationId xmlns:a16="http://schemas.microsoft.com/office/drawing/2014/main" id="{93FE622E-3604-4AA6-867E-F2E5685EB3F6}"/>
              </a:ext>
            </a:extLst>
          </p:cNvPr>
          <p:cNvPicPr>
            <a:picLocks noChangeAspect="1"/>
          </p:cNvPicPr>
          <p:nvPr/>
        </p:nvPicPr>
        <p:blipFill rotWithShape="1">
          <a:blip r:embed="rId4"/>
          <a:srcRect l="-1" r="-125"/>
          <a:stretch/>
        </p:blipFill>
        <p:spPr>
          <a:xfrm>
            <a:off x="594736" y="1500618"/>
            <a:ext cx="8209899" cy="3649365"/>
          </a:xfrm>
          <a:prstGeom prst="rect">
            <a:avLst/>
          </a:prstGeom>
        </p:spPr>
      </p:pic>
      <p:sp>
        <p:nvSpPr>
          <p:cNvPr id="39" name="TextBox 38">
            <a:extLst>
              <a:ext uri="{FF2B5EF4-FFF2-40B4-BE49-F238E27FC236}">
                <a16:creationId xmlns:a16="http://schemas.microsoft.com/office/drawing/2014/main" id="{9A9EC513-4ADE-4F11-8871-F041B084714B}"/>
              </a:ext>
            </a:extLst>
          </p:cNvPr>
          <p:cNvSpPr txBox="1"/>
          <p:nvPr/>
        </p:nvSpPr>
        <p:spPr>
          <a:xfrm>
            <a:off x="8804635" y="2237194"/>
            <a:ext cx="1647333" cy="646331"/>
          </a:xfrm>
          <a:prstGeom prst="rect">
            <a:avLst/>
          </a:prstGeom>
          <a:noFill/>
        </p:spPr>
        <p:txBody>
          <a:bodyPr wrap="square">
            <a:spAutoFit/>
          </a:bodyPr>
          <a:lstStyle/>
          <a:p>
            <a:pPr algn="ctr"/>
            <a:r>
              <a:rPr lang="en-US" altLang="zh-CN" b="1" dirty="0">
                <a:solidFill>
                  <a:srgbClr val="0070C0"/>
                </a:solidFill>
              </a:rPr>
              <a:t>differentiable quantization</a:t>
            </a:r>
            <a:endParaRPr lang="zh-CN" altLang="en-US" dirty="0"/>
          </a:p>
        </p:txBody>
      </p:sp>
      <p:sp>
        <p:nvSpPr>
          <p:cNvPr id="12" name="Rectangle 11">
            <a:extLst>
              <a:ext uri="{FF2B5EF4-FFF2-40B4-BE49-F238E27FC236}">
                <a16:creationId xmlns:a16="http://schemas.microsoft.com/office/drawing/2014/main" id="{D2D66C72-D91F-4A86-9AB4-884094E47A62}"/>
              </a:ext>
            </a:extLst>
          </p:cNvPr>
          <p:cNvSpPr/>
          <p:nvPr/>
        </p:nvSpPr>
        <p:spPr>
          <a:xfrm>
            <a:off x="4699685" y="2557913"/>
            <a:ext cx="353082" cy="3478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a:extLst>
              <a:ext uri="{FF2B5EF4-FFF2-40B4-BE49-F238E27FC236}">
                <a16:creationId xmlns:a16="http://schemas.microsoft.com/office/drawing/2014/main" id="{94C333D0-AA50-421C-B1A2-7CF1CEF99921}"/>
              </a:ext>
            </a:extLst>
          </p:cNvPr>
          <p:cNvSpPr/>
          <p:nvPr/>
        </p:nvSpPr>
        <p:spPr>
          <a:xfrm>
            <a:off x="8424320" y="2557913"/>
            <a:ext cx="353082" cy="3478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a:extLst>
              <a:ext uri="{FF2B5EF4-FFF2-40B4-BE49-F238E27FC236}">
                <a16:creationId xmlns:a16="http://schemas.microsoft.com/office/drawing/2014/main" id="{E283787D-5C95-48BA-9736-CF598A5D4C8A}"/>
              </a:ext>
            </a:extLst>
          </p:cNvPr>
          <p:cNvSpPr txBox="1"/>
          <p:nvPr/>
        </p:nvSpPr>
        <p:spPr>
          <a:xfrm>
            <a:off x="8777402" y="3325300"/>
            <a:ext cx="1758590" cy="646331"/>
          </a:xfrm>
          <a:prstGeom prst="rect">
            <a:avLst/>
          </a:prstGeom>
          <a:noFill/>
        </p:spPr>
        <p:txBody>
          <a:bodyPr wrap="square" rtlCol="0">
            <a:spAutoFit/>
          </a:bodyPr>
          <a:lstStyle/>
          <a:p>
            <a:pPr algn="ctr"/>
            <a:r>
              <a:rPr lang="en-US" altLang="zh-CN" b="1" dirty="0">
                <a:solidFill>
                  <a:srgbClr val="0070C0"/>
                </a:solidFill>
              </a:rPr>
              <a:t>differentiable </a:t>
            </a:r>
          </a:p>
          <a:p>
            <a:pPr algn="ctr"/>
            <a:r>
              <a:rPr lang="en-US" altLang="zh-CN" b="1" dirty="0">
                <a:solidFill>
                  <a:srgbClr val="0070C0"/>
                </a:solidFill>
              </a:rPr>
              <a:t>entropy model</a:t>
            </a:r>
            <a:endParaRPr lang="zh-CN" altLang="en-US" b="1" dirty="0">
              <a:solidFill>
                <a:srgbClr val="0070C0"/>
              </a:solidFill>
            </a:endParaRPr>
          </a:p>
        </p:txBody>
      </p:sp>
      <p:pic>
        <p:nvPicPr>
          <p:cNvPr id="17" name="Picture 16">
            <a:extLst>
              <a:ext uri="{FF2B5EF4-FFF2-40B4-BE49-F238E27FC236}">
                <a16:creationId xmlns:a16="http://schemas.microsoft.com/office/drawing/2014/main" id="{2D60EA00-E24B-480A-B7A0-C7A43A5B168F}"/>
              </a:ext>
            </a:extLst>
          </p:cNvPr>
          <p:cNvPicPr>
            <a:picLocks noChangeAspect="1"/>
          </p:cNvPicPr>
          <p:nvPr/>
        </p:nvPicPr>
        <p:blipFill>
          <a:blip r:embed="rId5"/>
          <a:stretch>
            <a:fillRect/>
          </a:stretch>
        </p:blipFill>
        <p:spPr>
          <a:xfrm>
            <a:off x="3236388" y="5348693"/>
            <a:ext cx="1552575" cy="447675"/>
          </a:xfrm>
          <a:prstGeom prst="rect">
            <a:avLst/>
          </a:prstGeom>
        </p:spPr>
      </p:pic>
      <p:pic>
        <p:nvPicPr>
          <p:cNvPr id="18" name="Picture 17">
            <a:extLst>
              <a:ext uri="{FF2B5EF4-FFF2-40B4-BE49-F238E27FC236}">
                <a16:creationId xmlns:a16="http://schemas.microsoft.com/office/drawing/2014/main" id="{A7397C97-AAFA-40D3-ACBA-47B5BEEECE48}"/>
              </a:ext>
            </a:extLst>
          </p:cNvPr>
          <p:cNvPicPr>
            <a:picLocks noChangeAspect="1"/>
          </p:cNvPicPr>
          <p:nvPr/>
        </p:nvPicPr>
        <p:blipFill rotWithShape="1">
          <a:blip r:embed="rId6"/>
          <a:srcRect r="616"/>
          <a:stretch/>
        </p:blipFill>
        <p:spPr>
          <a:xfrm>
            <a:off x="4699686" y="5186767"/>
            <a:ext cx="2546458" cy="771525"/>
          </a:xfrm>
          <a:prstGeom prst="rect">
            <a:avLst/>
          </a:prstGeom>
        </p:spPr>
      </p:pic>
      <p:cxnSp>
        <p:nvCxnSpPr>
          <p:cNvPr id="48" name="Straight Arrow Connector 47">
            <a:extLst>
              <a:ext uri="{FF2B5EF4-FFF2-40B4-BE49-F238E27FC236}">
                <a16:creationId xmlns:a16="http://schemas.microsoft.com/office/drawing/2014/main" id="{B1FE5713-471D-47E5-8497-0E09B1BD7B92}"/>
              </a:ext>
            </a:extLst>
          </p:cNvPr>
          <p:cNvCxnSpPr>
            <a:cxnSpLocks/>
          </p:cNvCxnSpPr>
          <p:nvPr/>
        </p:nvCxnSpPr>
        <p:spPr>
          <a:xfrm flipV="1">
            <a:off x="5278753" y="4347815"/>
            <a:ext cx="0" cy="802168"/>
          </a:xfrm>
          <a:prstGeom prst="straightConnector1">
            <a:avLst/>
          </a:prstGeom>
          <a:ln w="190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4CC66C8-3932-48E3-9928-CA0FCA5BD12B}"/>
              </a:ext>
            </a:extLst>
          </p:cNvPr>
          <p:cNvSpPr txBox="1"/>
          <p:nvPr/>
        </p:nvSpPr>
        <p:spPr>
          <a:xfrm>
            <a:off x="3407630" y="5942726"/>
            <a:ext cx="3742245" cy="369332"/>
          </a:xfrm>
          <a:prstGeom prst="rect">
            <a:avLst/>
          </a:prstGeom>
          <a:noFill/>
        </p:spPr>
        <p:txBody>
          <a:bodyPr wrap="square" rtlCol="0">
            <a:spAutoFit/>
          </a:bodyPr>
          <a:lstStyle/>
          <a:p>
            <a:pPr algn="ctr"/>
            <a:r>
              <a:rPr lang="en-US" altLang="zh-CN" b="1" dirty="0">
                <a:solidFill>
                  <a:srgbClr val="0070C0"/>
                </a:solidFill>
              </a:rPr>
              <a:t>discretized Gaussian distribution</a:t>
            </a:r>
          </a:p>
        </p:txBody>
      </p:sp>
      <p:pic>
        <p:nvPicPr>
          <p:cNvPr id="21" name="Picture 20">
            <a:extLst>
              <a:ext uri="{FF2B5EF4-FFF2-40B4-BE49-F238E27FC236}">
                <a16:creationId xmlns:a16="http://schemas.microsoft.com/office/drawing/2014/main" id="{C370A343-3CF5-4212-BEA7-F9BC8A3AD244}"/>
              </a:ext>
            </a:extLst>
          </p:cNvPr>
          <p:cNvPicPr>
            <a:picLocks noChangeAspect="1"/>
          </p:cNvPicPr>
          <p:nvPr/>
        </p:nvPicPr>
        <p:blipFill>
          <a:blip r:embed="rId7"/>
          <a:stretch>
            <a:fillRect/>
          </a:stretch>
        </p:blipFill>
        <p:spPr>
          <a:xfrm>
            <a:off x="8398112" y="4537516"/>
            <a:ext cx="2412436" cy="1797016"/>
          </a:xfrm>
          <a:prstGeom prst="rect">
            <a:avLst/>
          </a:prstGeom>
        </p:spPr>
      </p:pic>
      <p:pic>
        <p:nvPicPr>
          <p:cNvPr id="22" name="Picture 21">
            <a:extLst>
              <a:ext uri="{FF2B5EF4-FFF2-40B4-BE49-F238E27FC236}">
                <a16:creationId xmlns:a16="http://schemas.microsoft.com/office/drawing/2014/main" id="{70623F14-4850-4C03-AD38-7E7AB4418DB6}"/>
              </a:ext>
            </a:extLst>
          </p:cNvPr>
          <p:cNvPicPr>
            <a:picLocks noChangeAspect="1"/>
          </p:cNvPicPr>
          <p:nvPr/>
        </p:nvPicPr>
        <p:blipFill>
          <a:blip r:embed="rId8"/>
          <a:stretch>
            <a:fillRect/>
          </a:stretch>
        </p:blipFill>
        <p:spPr>
          <a:xfrm>
            <a:off x="10810053" y="4550650"/>
            <a:ext cx="1197467" cy="178388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341FB8B-EE14-43E7-B300-F93B54A703ED}"/>
                  </a:ext>
                </a:extLst>
              </p:cNvPr>
              <p:cNvSpPr txBox="1"/>
              <p:nvPr/>
            </p:nvSpPr>
            <p:spPr>
              <a:xfrm>
                <a:off x="9702629" y="6288456"/>
                <a:ext cx="9666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𝒚</m:t>
                      </m:r>
                      <m:r>
                        <a:rPr lang="en-US" altLang="zh-CN" sz="1400" b="1" i="1" smtClean="0">
                          <a:latin typeface="Cambria Math" panose="02040503050406030204" pitchFamily="18" charset="0"/>
                        </a:rPr>
                        <m:t> </m:t>
                      </m:r>
                    </m:oMath>
                  </m:oMathPara>
                </a14:m>
                <a:endParaRPr lang="en-US" altLang="zh-CN" sz="14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400" b="0" i="0" smtClean="0">
                          <a:latin typeface="Cambria Math" panose="02040503050406030204" pitchFamily="18" charset="0"/>
                        </a:rPr>
                        <m:t>(</m:t>
                      </m:r>
                      <m:r>
                        <m:rPr>
                          <m:sty m:val="p"/>
                        </m:rPr>
                        <a:rPr lang="en-US" altLang="zh-CN" sz="1400" b="0" i="0" smtClean="0">
                          <a:latin typeface="Cambria Math" panose="02040503050406030204" pitchFamily="18" charset="0"/>
                        </a:rPr>
                        <m:t>factorized</m:t>
                      </m:r>
                      <m:r>
                        <a:rPr lang="en-US" altLang="zh-CN" sz="1400" b="0" i="0" smtClean="0">
                          <a:latin typeface="Cambria Math" panose="02040503050406030204" pitchFamily="18" charset="0"/>
                        </a:rPr>
                        <m:t>)</m:t>
                      </m:r>
                    </m:oMath>
                  </m:oMathPara>
                </a14:m>
                <a:endParaRPr lang="zh-CN" altLang="en-US" dirty="0"/>
              </a:p>
            </p:txBody>
          </p:sp>
        </mc:Choice>
        <mc:Fallback xmlns="">
          <p:sp>
            <p:nvSpPr>
              <p:cNvPr id="24" name="TextBox 23">
                <a:extLst>
                  <a:ext uri="{FF2B5EF4-FFF2-40B4-BE49-F238E27FC236}">
                    <a16:creationId xmlns:a16="http://schemas.microsoft.com/office/drawing/2014/main" id="{A341FB8B-EE14-43E7-B300-F93B54A703ED}"/>
                  </a:ext>
                </a:extLst>
              </p:cNvPr>
              <p:cNvSpPr txBox="1">
                <a:spLocks noRot="1" noChangeAspect="1" noMove="1" noResize="1" noEditPoints="1" noAdjustHandles="1" noChangeArrowheads="1" noChangeShapeType="1" noTextEdit="1"/>
              </p:cNvSpPr>
              <p:nvPr/>
            </p:nvSpPr>
            <p:spPr>
              <a:xfrm>
                <a:off x="9702629" y="6288456"/>
                <a:ext cx="966611" cy="430887"/>
              </a:xfrm>
              <a:prstGeom prst="rect">
                <a:avLst/>
              </a:prstGeom>
              <a:blipFill>
                <a:blip r:embed="rId9"/>
                <a:stretch>
                  <a:fillRect l="-5696" r="-5696"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B316FBF-3FFD-453C-A29A-E801B4FE7710}"/>
                  </a:ext>
                </a:extLst>
              </p:cNvPr>
              <p:cNvSpPr txBox="1"/>
              <p:nvPr/>
            </p:nvSpPr>
            <p:spPr>
              <a:xfrm>
                <a:off x="10923001" y="6288456"/>
                <a:ext cx="10387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𝒚</m:t>
                      </m:r>
                      <m:r>
                        <a:rPr lang="en-US" altLang="zh-CN" sz="1400" b="1" i="1" smtClean="0">
                          <a:latin typeface="Cambria Math" panose="02040503050406030204" pitchFamily="18" charset="0"/>
                        </a:rPr>
                        <m:t>/</m:t>
                      </m:r>
                      <m:r>
                        <a:rPr lang="zh-CN" altLang="en-US" sz="1400" b="1" i="1" smtClean="0">
                          <a:latin typeface="Cambria Math" panose="02040503050406030204" pitchFamily="18" charset="0"/>
                        </a:rPr>
                        <m:t>𝝈</m:t>
                      </m:r>
                    </m:oMath>
                  </m:oMathPara>
                </a14:m>
                <a:endParaRPr lang="en-US" altLang="zh-CN" sz="14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400" b="0" i="0" smtClean="0">
                          <a:latin typeface="Cambria Math" panose="02040503050406030204" pitchFamily="18" charset="0"/>
                        </a:rPr>
                        <m:t>(</m:t>
                      </m:r>
                      <m:r>
                        <m:rPr>
                          <m:sty m:val="p"/>
                        </m:rPr>
                        <a:rPr lang="en-US" altLang="zh-CN" sz="1400" b="0" i="0" smtClean="0">
                          <a:latin typeface="Cambria Math" panose="02040503050406030204" pitchFamily="18" charset="0"/>
                        </a:rPr>
                        <m:t>hyperprior</m:t>
                      </m:r>
                      <m:r>
                        <a:rPr lang="en-US" altLang="zh-CN" sz="1400" b="0" i="0" smtClean="0">
                          <a:latin typeface="Cambria Math" panose="02040503050406030204" pitchFamily="18" charset="0"/>
                        </a:rPr>
                        <m:t>)</m:t>
                      </m:r>
                    </m:oMath>
                  </m:oMathPara>
                </a14:m>
                <a:endParaRPr lang="zh-CN" altLang="en-US" dirty="0"/>
              </a:p>
            </p:txBody>
          </p:sp>
        </mc:Choice>
        <mc:Fallback xmlns="">
          <p:sp>
            <p:nvSpPr>
              <p:cNvPr id="26" name="TextBox 25">
                <a:extLst>
                  <a:ext uri="{FF2B5EF4-FFF2-40B4-BE49-F238E27FC236}">
                    <a16:creationId xmlns:a16="http://schemas.microsoft.com/office/drawing/2014/main" id="{6B316FBF-3FFD-453C-A29A-E801B4FE7710}"/>
                  </a:ext>
                </a:extLst>
              </p:cNvPr>
              <p:cNvSpPr txBox="1">
                <a:spLocks noRot="1" noChangeAspect="1" noMove="1" noResize="1" noEditPoints="1" noAdjustHandles="1" noChangeArrowheads="1" noChangeShapeType="1" noTextEdit="1"/>
              </p:cNvSpPr>
              <p:nvPr/>
            </p:nvSpPr>
            <p:spPr>
              <a:xfrm>
                <a:off x="10923001" y="6288456"/>
                <a:ext cx="1038746" cy="430887"/>
              </a:xfrm>
              <a:prstGeom prst="rect">
                <a:avLst/>
              </a:prstGeom>
              <a:blipFill>
                <a:blip r:embed="rId10"/>
                <a:stretch>
                  <a:fillRect l="-5294" r="-5294" b="-15714"/>
                </a:stretch>
              </a:blipFill>
            </p:spPr>
            <p:txBody>
              <a:bodyPr/>
              <a:lstStyle/>
              <a:p>
                <a:r>
                  <a:rPr lang="zh-CN" altLang="en-US">
                    <a:noFill/>
                  </a:rPr>
                  <a:t> </a:t>
                </a:r>
              </a:p>
            </p:txBody>
          </p:sp>
        </mc:Fallback>
      </mc:AlternateContent>
      <p:sp>
        <p:nvSpPr>
          <p:cNvPr id="29" name="TextBox 28">
            <a:extLst>
              <a:ext uri="{FF2B5EF4-FFF2-40B4-BE49-F238E27FC236}">
                <a16:creationId xmlns:a16="http://schemas.microsoft.com/office/drawing/2014/main" id="{A8C3DBF0-AA54-494E-8221-4F6B7B03230B}"/>
              </a:ext>
            </a:extLst>
          </p:cNvPr>
          <p:cNvSpPr txBox="1"/>
          <p:nvPr/>
        </p:nvSpPr>
        <p:spPr>
          <a:xfrm>
            <a:off x="10052872" y="3917574"/>
            <a:ext cx="2272076" cy="646331"/>
          </a:xfrm>
          <a:prstGeom prst="rect">
            <a:avLst/>
          </a:prstGeom>
          <a:noFill/>
        </p:spPr>
        <p:txBody>
          <a:bodyPr wrap="square" rtlCol="0">
            <a:spAutoFit/>
          </a:bodyPr>
          <a:lstStyle/>
          <a:p>
            <a:pPr algn="ctr"/>
            <a:r>
              <a:rPr lang="en-US" altLang="zh-CN" b="1" dirty="0">
                <a:solidFill>
                  <a:srgbClr val="FF0000"/>
                </a:solidFill>
              </a:rPr>
              <a:t>less dependency </a:t>
            </a:r>
          </a:p>
          <a:p>
            <a:pPr algn="ctr"/>
            <a:r>
              <a:rPr lang="en-US" altLang="zh-CN" b="1" dirty="0">
                <a:solidFill>
                  <a:srgbClr val="FF0000"/>
                </a:solidFill>
              </a:rPr>
              <a:t>(less redundancy)</a:t>
            </a:r>
          </a:p>
        </p:txBody>
      </p:sp>
      <p:pic>
        <p:nvPicPr>
          <p:cNvPr id="23" name="Picture 22">
            <a:extLst>
              <a:ext uri="{FF2B5EF4-FFF2-40B4-BE49-F238E27FC236}">
                <a16:creationId xmlns:a16="http://schemas.microsoft.com/office/drawing/2014/main" id="{F9D24AA6-E679-4F2E-856C-0795C642DE52}"/>
              </a:ext>
            </a:extLst>
          </p:cNvPr>
          <p:cNvPicPr>
            <a:picLocks noChangeAspect="1"/>
          </p:cNvPicPr>
          <p:nvPr/>
        </p:nvPicPr>
        <p:blipFill rotWithShape="1">
          <a:blip r:embed="rId11"/>
          <a:srcRect r="68324"/>
          <a:stretch/>
        </p:blipFill>
        <p:spPr>
          <a:xfrm>
            <a:off x="1658380" y="5204870"/>
            <a:ext cx="1299133" cy="822013"/>
          </a:xfrm>
          <a:prstGeom prst="rect">
            <a:avLst/>
          </a:prstGeom>
        </p:spPr>
      </p:pic>
      <p:cxnSp>
        <p:nvCxnSpPr>
          <p:cNvPr id="27" name="Straight Arrow Connector 26">
            <a:extLst>
              <a:ext uri="{FF2B5EF4-FFF2-40B4-BE49-F238E27FC236}">
                <a16:creationId xmlns:a16="http://schemas.microsoft.com/office/drawing/2014/main" id="{736BB028-19A0-4B62-BB7B-42A1AE37DD54}"/>
              </a:ext>
            </a:extLst>
          </p:cNvPr>
          <p:cNvCxnSpPr>
            <a:cxnSpLocks/>
          </p:cNvCxnSpPr>
          <p:nvPr/>
        </p:nvCxnSpPr>
        <p:spPr>
          <a:xfrm>
            <a:off x="2957513" y="5599191"/>
            <a:ext cx="327981"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75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fade">
                                      <p:cBhvr>
                                        <p:cTn id="12" dur="500"/>
                                        <p:tgtEl>
                                          <p:spTgt spid="24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10" presetClass="entr" presetSubtype="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anim calcmode="lin" valueType="num">
                                      <p:cBhvr>
                                        <p:cTn id="75" dur="500" fill="hold"/>
                                        <p:tgtEl>
                                          <p:spTgt spid="29"/>
                                        </p:tgtEl>
                                        <p:attrNameLst>
                                          <p:attrName>ppt_x</p:attrName>
                                        </p:attrNameLst>
                                      </p:cBhvr>
                                      <p:tavLst>
                                        <p:tav tm="0">
                                          <p:val>
                                            <p:strVal val="#ppt_x"/>
                                          </p:val>
                                        </p:tav>
                                        <p:tav tm="100000">
                                          <p:val>
                                            <p:strVal val="#ppt_x"/>
                                          </p:val>
                                        </p:tav>
                                      </p:tavLst>
                                    </p:anim>
                                    <p:anim calcmode="lin" valueType="num">
                                      <p:cBhvr>
                                        <p:cTn id="76" dur="5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42" grpId="0"/>
      <p:bldP spid="39" grpId="0"/>
      <p:bldP spid="12" grpId="0" animBg="1"/>
      <p:bldP spid="14" grpId="0" animBg="1"/>
      <p:bldP spid="16" grpId="0"/>
      <p:bldP spid="20" grpId="0"/>
      <p:bldP spid="24" grpId="0"/>
      <p:bldP spid="26" grpId="0"/>
      <p:bldP spid="2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4345</Words>
  <Application>Microsoft Office PowerPoint</Application>
  <PresentationFormat>Widescreen</PresentationFormat>
  <Paragraphs>404</Paragraphs>
  <Slides>33</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Open Sans</vt:lpstr>
      <vt:lpstr>等线</vt:lpstr>
      <vt:lpstr>等线 Light</vt:lpstr>
      <vt:lpstr>Arial</vt:lpstr>
      <vt:lpstr>Cambria Math</vt:lpstr>
      <vt:lpstr>Helvetica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 Yang</dc:creator>
  <cp:lastModifiedBy>Yang Ren</cp:lastModifiedBy>
  <cp:revision>225</cp:revision>
  <dcterms:created xsi:type="dcterms:W3CDTF">2020-11-03T21:45:27Z</dcterms:created>
  <dcterms:modified xsi:type="dcterms:W3CDTF">2020-11-30T14:54:00Z</dcterms:modified>
</cp:coreProperties>
</file>